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sldIdLst>
    <p:sldId id="256" r:id="rId3"/>
    <p:sldId id="257" r:id="rId4"/>
    <p:sldId id="262" r:id="rId5"/>
    <p:sldId id="263" r:id="rId6"/>
    <p:sldId id="265" r:id="rId7"/>
    <p:sldId id="264" r:id="rId8"/>
    <p:sldId id="266" r:id="rId9"/>
    <p:sldId id="267" r:id="rId10"/>
    <p:sldId id="268" r:id="rId11"/>
    <p:sldId id="269" r:id="rId12"/>
    <p:sldId id="270" r:id="rId13"/>
    <p:sldId id="271" r:id="rId14"/>
    <p:sldId id="272" r:id="rId15"/>
    <p:sldId id="273" r:id="rId16"/>
    <p:sldId id="258" r:id="rId17"/>
    <p:sldId id="276" r:id="rId18"/>
    <p:sldId id="277" r:id="rId19"/>
    <p:sldId id="278" r:id="rId20"/>
    <p:sldId id="279" r:id="rId21"/>
    <p:sldId id="274" r:id="rId22"/>
    <p:sldId id="275"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1DA"/>
    <a:srgbClr val="66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27" autoAdjust="0"/>
    <p:restoredTop sz="94660"/>
  </p:normalViewPr>
  <p:slideViewPr>
    <p:cSldViewPr>
      <p:cViewPr varScale="1">
        <p:scale>
          <a:sx n="42" d="100"/>
          <a:sy n="42" d="100"/>
        </p:scale>
        <p:origin x="-1128" y="-27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00A1D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D7A5460-4F83-45E2-A86C-1CE912001604}"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CD7970-E31A-40BC-B8A5-CF59A0DD8E2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7A5460-4F83-45E2-A86C-1CE912001604}"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CD7970-E31A-40BC-B8A5-CF59A0DD8E2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49" y="366713"/>
            <a:ext cx="1543051" cy="78009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1" y="366713"/>
            <a:ext cx="4476751" cy="78009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7A5460-4F83-45E2-A86C-1CE912001604}"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CD7970-E31A-40BC-B8A5-CF59A0DD8E2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8D7A5460-4F83-45E2-A86C-1CE912001604}"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CD7970-E31A-40BC-B8A5-CF59A0DD8E2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rgbClr val="00B0F0"/>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7A5460-4F83-45E2-A86C-1CE912001604}"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CD7970-E31A-40BC-B8A5-CF59A0DD8E2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1"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505201"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D7A5460-4F83-45E2-A86C-1CE912001604}" type="datetimeFigureOut">
              <a:rPr lang="en-US" smtClean="0"/>
              <a:pPr/>
              <a:t>6/6/2011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CD7970-E31A-40BC-B8A5-CF59A0DD8E2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D7A5460-4F83-45E2-A86C-1CE912001604}" type="datetimeFigureOut">
              <a:rPr lang="en-US" smtClean="0"/>
              <a:pPr/>
              <a:t>6/6/2011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CD7970-E31A-40BC-B8A5-CF59A0DD8E2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D7A5460-4F83-45E2-A86C-1CE912001604}" type="datetimeFigureOut">
              <a:rPr lang="en-US" smtClean="0"/>
              <a:pPr/>
              <a:t>6/6/2011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CD7970-E31A-40BC-B8A5-CF59A0DD8E2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7A5460-4F83-45E2-A86C-1CE912001604}" type="datetimeFigureOut">
              <a:rPr lang="en-US" smtClean="0"/>
              <a:pPr/>
              <a:t>6/6/2011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CD7970-E31A-40BC-B8A5-CF59A0DD8E2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7A5460-4F83-45E2-A86C-1CE912001604}" type="datetimeFigureOut">
              <a:rPr lang="en-US" smtClean="0"/>
              <a:pPr/>
              <a:t>6/6/2011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CD7970-E31A-40BC-B8A5-CF59A0DD8E2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7A5460-4F83-45E2-A86C-1CE912001604}" type="datetimeFigureOut">
              <a:rPr lang="en-US" smtClean="0"/>
              <a:pPr/>
              <a:t>6/6/2011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CD7970-E31A-40BC-B8A5-CF59A0DD8E2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660066"/>
        </a:solidFill>
        <a:effectLst/>
      </p:bgPr>
    </p:bg>
    <p:spTree>
      <p:nvGrpSpPr>
        <p:cNvPr id="1" name=""/>
        <p:cNvGrpSpPr/>
        <p:nvPr/>
      </p:nvGrpSpPr>
      <p:grpSpPr>
        <a:xfrm>
          <a:off x="0" y="0"/>
          <a:ext cx="0" cy="0"/>
          <a:chOff x="0" y="0"/>
          <a:chExt cx="0" cy="0"/>
        </a:xfrm>
      </p:grpSpPr>
      <p:grpSp>
        <p:nvGrpSpPr>
          <p:cNvPr id="7" name="Group 6"/>
          <p:cNvGrpSpPr/>
          <p:nvPr userDrawn="1"/>
        </p:nvGrpSpPr>
        <p:grpSpPr>
          <a:xfrm rot="5400000">
            <a:off x="742950" y="-1619250"/>
            <a:ext cx="7658100" cy="9906000"/>
            <a:chOff x="-533400" y="-457200"/>
            <a:chExt cx="7658100" cy="9906000"/>
          </a:xfrm>
        </p:grpSpPr>
        <p:sp>
          <p:nvSpPr>
            <p:cNvPr id="8" name="Oval 7"/>
            <p:cNvSpPr/>
            <p:nvPr/>
          </p:nvSpPr>
          <p:spPr>
            <a:xfrm>
              <a:off x="4419600" y="7543800"/>
              <a:ext cx="838200" cy="762000"/>
            </a:xfrm>
            <a:prstGeom prst="ellipse">
              <a:avLst/>
            </a:prstGeom>
            <a:noFill/>
            <a:ln>
              <a:solidFill>
                <a:schemeClr val="accent5">
                  <a:lumMod val="75000"/>
                </a:schemeClr>
              </a:solidFill>
            </a:ln>
            <a:effectLst>
              <a:glow rad="228600">
                <a:schemeClr val="accent5">
                  <a:lumMod val="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752600" y="-457200"/>
              <a:ext cx="1752600" cy="1600200"/>
            </a:xfrm>
            <a:prstGeom prst="ellipse">
              <a:avLst/>
            </a:prstGeom>
            <a:noFill/>
            <a:ln>
              <a:solidFill>
                <a:srgbClr val="FFFFCC"/>
              </a:solidFill>
            </a:ln>
            <a:effectLst>
              <a:glow rad="228600">
                <a:srgbClr val="FFFFCC">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6324600" y="2209800"/>
              <a:ext cx="533400" cy="457200"/>
            </a:xfrm>
            <a:prstGeom prst="ellipse">
              <a:avLst/>
            </a:prstGeom>
            <a:noFill/>
            <a:ln>
              <a:solidFill>
                <a:srgbClr val="92D050"/>
              </a:solidFill>
            </a:ln>
            <a:effectLst>
              <a:glow rad="228600">
                <a:srgbClr val="92D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2667000" y="7162800"/>
              <a:ext cx="381000" cy="304800"/>
            </a:xfrm>
            <a:prstGeom prst="ellipse">
              <a:avLst/>
            </a:prstGeom>
            <a:noFill/>
            <a:ln>
              <a:solidFill>
                <a:srgbClr val="CC9900"/>
              </a:solidFill>
            </a:ln>
            <a:effectLst>
              <a:glow rad="228600">
                <a:srgbClr val="CC99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3657600" y="685800"/>
              <a:ext cx="1752600" cy="1600200"/>
            </a:xfrm>
            <a:prstGeom prst="ellipse">
              <a:avLst/>
            </a:prstGeom>
            <a:noFill/>
            <a:ln>
              <a:solidFill>
                <a:srgbClr val="FFFFCC"/>
              </a:solidFill>
            </a:ln>
            <a:effectLst>
              <a:glow rad="228600">
                <a:srgbClr val="FFFFCC">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410200" y="2209800"/>
              <a:ext cx="838200" cy="762000"/>
            </a:xfrm>
            <a:prstGeom prst="ellipse">
              <a:avLst/>
            </a:prstGeom>
            <a:noFill/>
            <a:ln>
              <a:solidFill>
                <a:schemeClr val="accent5">
                  <a:lumMod val="75000"/>
                </a:schemeClr>
              </a:solidFill>
            </a:ln>
            <a:effectLst>
              <a:glow rad="228600">
                <a:schemeClr val="accent5">
                  <a:lumMod val="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6858000"/>
              <a:ext cx="2438400" cy="2286000"/>
            </a:xfrm>
            <a:prstGeom prst="ellipse">
              <a:avLst/>
            </a:prstGeom>
            <a:noFill/>
            <a:ln>
              <a:solidFill>
                <a:srgbClr val="7030A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71800" y="4114800"/>
              <a:ext cx="2438400" cy="2286000"/>
            </a:xfrm>
            <a:prstGeom prst="ellipse">
              <a:avLst/>
            </a:prstGeom>
            <a:noFill/>
            <a:ln>
              <a:solidFill>
                <a:srgbClr val="7030A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533400" y="0"/>
              <a:ext cx="2438400" cy="2286000"/>
            </a:xfrm>
            <a:prstGeom prst="ellipse">
              <a:avLst/>
            </a:prstGeom>
            <a:noFill/>
            <a:ln>
              <a:solidFill>
                <a:srgbClr val="7030A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1447800" y="6172200"/>
              <a:ext cx="2438400" cy="2286000"/>
            </a:xfrm>
            <a:prstGeom prst="ellipse">
              <a:avLst/>
            </a:prstGeom>
            <a:noFill/>
            <a:ln>
              <a:solidFill>
                <a:srgbClr val="7030A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419600" y="2362200"/>
              <a:ext cx="2438400" cy="2286000"/>
            </a:xfrm>
            <a:prstGeom prst="ellipse">
              <a:avLst/>
            </a:prstGeom>
            <a:noFill/>
            <a:ln>
              <a:solidFill>
                <a:srgbClr val="7030A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152400" y="3962400"/>
              <a:ext cx="2438400" cy="2286000"/>
            </a:xfrm>
            <a:prstGeom prst="ellipse">
              <a:avLst/>
            </a:prstGeom>
            <a:noFill/>
            <a:ln>
              <a:solidFill>
                <a:srgbClr val="7030A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133600" y="533400"/>
              <a:ext cx="2438400" cy="2286000"/>
            </a:xfrm>
            <a:prstGeom prst="ellipse">
              <a:avLst/>
            </a:prstGeom>
            <a:noFill/>
            <a:ln>
              <a:solidFill>
                <a:srgbClr val="7030A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609600" y="1295400"/>
              <a:ext cx="1752600" cy="1600200"/>
            </a:xfrm>
            <a:prstGeom prst="ellipse">
              <a:avLst/>
            </a:prstGeom>
            <a:noFill/>
            <a:ln>
              <a:solidFill>
                <a:srgbClr val="FFFFCC"/>
              </a:solidFill>
            </a:ln>
            <a:effectLst>
              <a:glow rad="228600">
                <a:srgbClr val="FFFFCC">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5257800" y="5257800"/>
              <a:ext cx="1752600" cy="1600200"/>
            </a:xfrm>
            <a:prstGeom prst="ellipse">
              <a:avLst/>
            </a:prstGeom>
            <a:noFill/>
            <a:ln>
              <a:solidFill>
                <a:srgbClr val="FFFFCC"/>
              </a:solidFill>
            </a:ln>
            <a:effectLst>
              <a:glow rad="228600">
                <a:srgbClr val="FFFFCC">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762000" y="7239000"/>
              <a:ext cx="1752600" cy="1600200"/>
            </a:xfrm>
            <a:prstGeom prst="ellipse">
              <a:avLst/>
            </a:prstGeom>
            <a:noFill/>
            <a:ln>
              <a:solidFill>
                <a:srgbClr val="FFFFCC"/>
              </a:solidFill>
            </a:ln>
            <a:effectLst>
              <a:glow rad="228600">
                <a:srgbClr val="FFFFCC">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124200" y="2971800"/>
              <a:ext cx="1752600" cy="1600200"/>
            </a:xfrm>
            <a:prstGeom prst="ellipse">
              <a:avLst/>
            </a:prstGeom>
            <a:noFill/>
            <a:ln>
              <a:solidFill>
                <a:srgbClr val="FFFFCC"/>
              </a:solidFill>
            </a:ln>
            <a:effectLst>
              <a:glow rad="228600">
                <a:srgbClr val="FFFFCC">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0" y="3657600"/>
              <a:ext cx="1752600" cy="1600200"/>
            </a:xfrm>
            <a:prstGeom prst="ellipse">
              <a:avLst/>
            </a:prstGeom>
            <a:noFill/>
            <a:ln>
              <a:solidFill>
                <a:srgbClr val="FFFFCC"/>
              </a:solidFill>
            </a:ln>
            <a:effectLst>
              <a:glow rad="228600">
                <a:srgbClr val="FFFFCC">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133600" y="5181600"/>
              <a:ext cx="1752600" cy="1600200"/>
            </a:xfrm>
            <a:prstGeom prst="ellipse">
              <a:avLst/>
            </a:prstGeom>
            <a:noFill/>
            <a:ln>
              <a:solidFill>
                <a:srgbClr val="FFFFCC"/>
              </a:solidFill>
            </a:ln>
            <a:effectLst>
              <a:glow rad="228600">
                <a:srgbClr val="FFFFCC">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3657600" y="7848600"/>
              <a:ext cx="1752600" cy="1600200"/>
            </a:xfrm>
            <a:prstGeom prst="ellipse">
              <a:avLst/>
            </a:prstGeom>
            <a:noFill/>
            <a:ln>
              <a:solidFill>
                <a:srgbClr val="FFFFCC"/>
              </a:solidFill>
            </a:ln>
            <a:effectLst>
              <a:glow rad="228600">
                <a:srgbClr val="FFFFCC">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3124200" y="1143000"/>
              <a:ext cx="838200" cy="762000"/>
            </a:xfrm>
            <a:prstGeom prst="ellipse">
              <a:avLst/>
            </a:prstGeom>
            <a:noFill/>
            <a:ln>
              <a:solidFill>
                <a:schemeClr val="accent5">
                  <a:lumMod val="75000"/>
                </a:schemeClr>
              </a:solidFill>
            </a:ln>
            <a:effectLst>
              <a:glow rad="228600">
                <a:schemeClr val="accent5">
                  <a:lumMod val="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4572000" y="4876800"/>
              <a:ext cx="838200" cy="762000"/>
            </a:xfrm>
            <a:prstGeom prst="ellipse">
              <a:avLst/>
            </a:prstGeom>
            <a:noFill/>
            <a:ln>
              <a:solidFill>
                <a:schemeClr val="accent5">
                  <a:lumMod val="75000"/>
                </a:schemeClr>
              </a:solidFill>
            </a:ln>
            <a:effectLst>
              <a:glow rad="228600">
                <a:schemeClr val="accent5">
                  <a:lumMod val="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6019800" y="0"/>
              <a:ext cx="838200" cy="762000"/>
            </a:xfrm>
            <a:prstGeom prst="ellipse">
              <a:avLst/>
            </a:prstGeom>
            <a:noFill/>
            <a:ln>
              <a:solidFill>
                <a:schemeClr val="accent5">
                  <a:lumMod val="75000"/>
                </a:schemeClr>
              </a:solidFill>
            </a:ln>
            <a:effectLst>
              <a:glow rad="228600">
                <a:schemeClr val="accent5">
                  <a:lumMod val="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228600" y="2590800"/>
              <a:ext cx="838200" cy="762000"/>
            </a:xfrm>
            <a:prstGeom prst="ellipse">
              <a:avLst/>
            </a:prstGeom>
            <a:noFill/>
            <a:ln>
              <a:solidFill>
                <a:schemeClr val="accent5">
                  <a:lumMod val="75000"/>
                </a:schemeClr>
              </a:solidFill>
            </a:ln>
            <a:effectLst>
              <a:glow rad="228600">
                <a:schemeClr val="accent5">
                  <a:lumMod val="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685800" y="6172200"/>
              <a:ext cx="838200" cy="762000"/>
            </a:xfrm>
            <a:prstGeom prst="ellipse">
              <a:avLst/>
            </a:prstGeom>
            <a:noFill/>
            <a:ln>
              <a:solidFill>
                <a:schemeClr val="accent5">
                  <a:lumMod val="75000"/>
                </a:schemeClr>
              </a:solidFill>
            </a:ln>
            <a:effectLst>
              <a:glow rad="228600">
                <a:schemeClr val="accent5">
                  <a:lumMod val="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2819400" y="7162800"/>
              <a:ext cx="838200" cy="762000"/>
            </a:xfrm>
            <a:prstGeom prst="ellipse">
              <a:avLst/>
            </a:prstGeom>
            <a:noFill/>
            <a:ln>
              <a:solidFill>
                <a:schemeClr val="accent5">
                  <a:lumMod val="75000"/>
                </a:schemeClr>
              </a:solidFill>
            </a:ln>
            <a:effectLst>
              <a:glow rad="228600">
                <a:schemeClr val="accent5">
                  <a:lumMod val="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6019800" y="3733800"/>
              <a:ext cx="838200" cy="762000"/>
            </a:xfrm>
            <a:prstGeom prst="ellipse">
              <a:avLst/>
            </a:prstGeom>
            <a:noFill/>
            <a:ln>
              <a:solidFill>
                <a:schemeClr val="accent5">
                  <a:lumMod val="75000"/>
                </a:schemeClr>
              </a:solidFill>
            </a:ln>
            <a:effectLst>
              <a:glow rad="228600">
                <a:schemeClr val="accent5">
                  <a:lumMod val="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4953000" y="914400"/>
              <a:ext cx="1143000" cy="990600"/>
            </a:xfrm>
            <a:prstGeom prst="ellipse">
              <a:avLst/>
            </a:prstGeom>
            <a:noFill/>
            <a:ln>
              <a:solidFill>
                <a:srgbClr val="CC0099"/>
              </a:solidFill>
            </a:ln>
            <a:effectLst>
              <a:glow rad="228600">
                <a:srgbClr val="CC0099">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2438400" y="2514600"/>
              <a:ext cx="1143000" cy="990600"/>
            </a:xfrm>
            <a:prstGeom prst="ellipse">
              <a:avLst/>
            </a:prstGeom>
            <a:noFill/>
            <a:ln>
              <a:solidFill>
                <a:srgbClr val="CC0099"/>
              </a:solidFill>
            </a:ln>
            <a:effectLst>
              <a:glow rad="228600">
                <a:srgbClr val="CC0099">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1295400" y="4343400"/>
              <a:ext cx="1143000" cy="990600"/>
            </a:xfrm>
            <a:prstGeom prst="ellipse">
              <a:avLst/>
            </a:prstGeom>
            <a:noFill/>
            <a:ln>
              <a:solidFill>
                <a:srgbClr val="CC0099"/>
              </a:solidFill>
            </a:ln>
            <a:effectLst>
              <a:glow rad="228600">
                <a:srgbClr val="CC0099">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762000" y="-228600"/>
              <a:ext cx="1143000" cy="990600"/>
            </a:xfrm>
            <a:prstGeom prst="ellipse">
              <a:avLst/>
            </a:prstGeom>
            <a:noFill/>
            <a:ln>
              <a:solidFill>
                <a:srgbClr val="CC0099"/>
              </a:solidFill>
            </a:ln>
            <a:effectLst>
              <a:glow rad="228600">
                <a:srgbClr val="CC0099">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5715000" y="4724400"/>
              <a:ext cx="1143000" cy="990600"/>
            </a:xfrm>
            <a:prstGeom prst="ellipse">
              <a:avLst/>
            </a:prstGeom>
            <a:noFill/>
            <a:ln>
              <a:solidFill>
                <a:srgbClr val="CC0099"/>
              </a:solidFill>
            </a:ln>
            <a:effectLst>
              <a:glow rad="228600">
                <a:srgbClr val="CC0099">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3505200" y="5867400"/>
              <a:ext cx="1143000" cy="990600"/>
            </a:xfrm>
            <a:prstGeom prst="ellipse">
              <a:avLst/>
            </a:prstGeom>
            <a:noFill/>
            <a:ln>
              <a:solidFill>
                <a:srgbClr val="CC0099"/>
              </a:solidFill>
            </a:ln>
            <a:effectLst>
              <a:glow rad="228600">
                <a:srgbClr val="CC0099">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152400" y="7543800"/>
              <a:ext cx="1143000" cy="990600"/>
            </a:xfrm>
            <a:prstGeom prst="ellipse">
              <a:avLst/>
            </a:prstGeom>
            <a:noFill/>
            <a:ln>
              <a:solidFill>
                <a:srgbClr val="CC0099"/>
              </a:solidFill>
            </a:ln>
            <a:effectLst>
              <a:glow rad="228600">
                <a:srgbClr val="CC0099">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1143000" y="5334000"/>
              <a:ext cx="533400" cy="457200"/>
            </a:xfrm>
            <a:prstGeom prst="ellipse">
              <a:avLst/>
            </a:prstGeom>
            <a:noFill/>
            <a:ln>
              <a:solidFill>
                <a:srgbClr val="92D050"/>
              </a:solidFill>
            </a:ln>
            <a:effectLst>
              <a:glow rad="228600">
                <a:srgbClr val="92D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1524000" y="3200400"/>
              <a:ext cx="533400" cy="457200"/>
            </a:xfrm>
            <a:prstGeom prst="ellipse">
              <a:avLst/>
            </a:prstGeom>
            <a:noFill/>
            <a:ln>
              <a:solidFill>
                <a:srgbClr val="92D050"/>
              </a:solidFill>
            </a:ln>
            <a:effectLst>
              <a:glow rad="228600">
                <a:srgbClr val="92D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76200" y="609600"/>
              <a:ext cx="533400" cy="457200"/>
            </a:xfrm>
            <a:prstGeom prst="ellipse">
              <a:avLst/>
            </a:prstGeom>
            <a:noFill/>
            <a:ln>
              <a:solidFill>
                <a:srgbClr val="92D050"/>
              </a:solidFill>
            </a:ln>
            <a:effectLst>
              <a:glow rad="228600">
                <a:srgbClr val="92D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4191000" y="2971800"/>
              <a:ext cx="533400" cy="457200"/>
            </a:xfrm>
            <a:prstGeom prst="ellipse">
              <a:avLst/>
            </a:prstGeom>
            <a:noFill/>
            <a:ln>
              <a:solidFill>
                <a:srgbClr val="92D050"/>
              </a:solidFill>
            </a:ln>
            <a:effectLst>
              <a:glow rad="228600">
                <a:srgbClr val="92D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3810000" y="152400"/>
              <a:ext cx="533400" cy="457200"/>
            </a:xfrm>
            <a:prstGeom prst="ellipse">
              <a:avLst/>
            </a:prstGeom>
            <a:noFill/>
            <a:ln>
              <a:solidFill>
                <a:srgbClr val="92D050"/>
              </a:solidFill>
            </a:ln>
            <a:effectLst>
              <a:glow rad="228600">
                <a:srgbClr val="92D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2362200" y="8382000"/>
              <a:ext cx="533400" cy="457200"/>
            </a:xfrm>
            <a:prstGeom prst="ellipse">
              <a:avLst/>
            </a:prstGeom>
            <a:noFill/>
            <a:ln>
              <a:solidFill>
                <a:srgbClr val="92D050"/>
              </a:solidFill>
            </a:ln>
            <a:effectLst>
              <a:glow rad="228600">
                <a:srgbClr val="92D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381000" y="6629400"/>
              <a:ext cx="533400" cy="457200"/>
            </a:xfrm>
            <a:prstGeom prst="ellipse">
              <a:avLst/>
            </a:prstGeom>
            <a:noFill/>
            <a:ln>
              <a:solidFill>
                <a:srgbClr val="92D050"/>
              </a:solidFill>
            </a:ln>
            <a:effectLst>
              <a:glow rad="228600">
                <a:srgbClr val="92D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3505200" y="5181600"/>
              <a:ext cx="533400" cy="457200"/>
            </a:xfrm>
            <a:prstGeom prst="ellipse">
              <a:avLst/>
            </a:prstGeom>
            <a:noFill/>
            <a:ln>
              <a:solidFill>
                <a:srgbClr val="92D050"/>
              </a:solidFill>
            </a:ln>
            <a:effectLst>
              <a:glow rad="228600">
                <a:srgbClr val="92D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1524000" y="7848600"/>
              <a:ext cx="1295400" cy="1295400"/>
            </a:xfrm>
            <a:prstGeom prst="ellipse">
              <a:avLst/>
            </a:prstGeom>
            <a:noFill/>
            <a:ln>
              <a:solidFill>
                <a:srgbClr val="CC3300"/>
              </a:solidFill>
            </a:ln>
            <a:effectLst>
              <a:glow rad="228600">
                <a:srgbClr val="CC33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457200" y="5334000"/>
              <a:ext cx="1295400" cy="1295400"/>
            </a:xfrm>
            <a:prstGeom prst="ellipse">
              <a:avLst/>
            </a:prstGeom>
            <a:noFill/>
            <a:ln>
              <a:solidFill>
                <a:srgbClr val="CC3300"/>
              </a:solidFill>
            </a:ln>
            <a:effectLst>
              <a:glow rad="228600">
                <a:srgbClr val="CC33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1600200" y="838200"/>
              <a:ext cx="1295400" cy="1295400"/>
            </a:xfrm>
            <a:prstGeom prst="ellipse">
              <a:avLst/>
            </a:prstGeom>
            <a:noFill/>
            <a:ln>
              <a:solidFill>
                <a:srgbClr val="CC3300"/>
              </a:solidFill>
            </a:ln>
            <a:effectLst>
              <a:glow rad="228600">
                <a:srgbClr val="CC33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4876800" y="6477000"/>
              <a:ext cx="1295400" cy="1295400"/>
            </a:xfrm>
            <a:prstGeom prst="ellipse">
              <a:avLst/>
            </a:prstGeom>
            <a:noFill/>
            <a:ln>
              <a:solidFill>
                <a:srgbClr val="CC3300"/>
              </a:solidFill>
            </a:ln>
            <a:effectLst>
              <a:glow rad="228600">
                <a:srgbClr val="CC33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1981200" y="4648200"/>
              <a:ext cx="1295400" cy="1295400"/>
            </a:xfrm>
            <a:prstGeom prst="ellipse">
              <a:avLst/>
            </a:prstGeom>
            <a:noFill/>
            <a:ln>
              <a:solidFill>
                <a:srgbClr val="CC3300"/>
              </a:solidFill>
            </a:ln>
            <a:effectLst>
              <a:glow rad="228600">
                <a:srgbClr val="CC33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5334000" y="3429000"/>
              <a:ext cx="1295400" cy="1295400"/>
            </a:xfrm>
            <a:prstGeom prst="ellipse">
              <a:avLst/>
            </a:prstGeom>
            <a:noFill/>
            <a:ln>
              <a:solidFill>
                <a:srgbClr val="CC3300"/>
              </a:solidFill>
            </a:ln>
            <a:effectLst>
              <a:glow rad="228600">
                <a:srgbClr val="CC33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5410200" y="2819400"/>
              <a:ext cx="381000" cy="304800"/>
            </a:xfrm>
            <a:prstGeom prst="ellipse">
              <a:avLst/>
            </a:prstGeom>
            <a:noFill/>
            <a:ln>
              <a:solidFill>
                <a:srgbClr val="CC9900"/>
              </a:solidFill>
            </a:ln>
            <a:effectLst>
              <a:glow rad="228600">
                <a:srgbClr val="CC99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381000" y="1600200"/>
              <a:ext cx="381000" cy="304800"/>
            </a:xfrm>
            <a:prstGeom prst="ellipse">
              <a:avLst/>
            </a:prstGeom>
            <a:noFill/>
            <a:ln>
              <a:solidFill>
                <a:srgbClr val="CC9900"/>
              </a:solidFill>
            </a:ln>
            <a:effectLst>
              <a:glow rad="228600">
                <a:srgbClr val="CC99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5105400" y="228600"/>
              <a:ext cx="381000" cy="304800"/>
            </a:xfrm>
            <a:prstGeom prst="ellipse">
              <a:avLst/>
            </a:prstGeom>
            <a:noFill/>
            <a:ln>
              <a:solidFill>
                <a:srgbClr val="CC9900"/>
              </a:solidFill>
            </a:ln>
            <a:effectLst>
              <a:glow rad="228600">
                <a:srgbClr val="CC99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6667500" y="5943600"/>
              <a:ext cx="381000" cy="304800"/>
            </a:xfrm>
            <a:prstGeom prst="ellipse">
              <a:avLst/>
            </a:prstGeom>
            <a:noFill/>
            <a:ln>
              <a:solidFill>
                <a:srgbClr val="CC9900"/>
              </a:solidFill>
            </a:ln>
            <a:effectLst>
              <a:glow rad="228600">
                <a:srgbClr val="CC99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2667000" y="4038600"/>
              <a:ext cx="381000" cy="304800"/>
            </a:xfrm>
            <a:prstGeom prst="ellipse">
              <a:avLst/>
            </a:prstGeom>
            <a:noFill/>
            <a:ln>
              <a:solidFill>
                <a:srgbClr val="CC9900"/>
              </a:solidFill>
            </a:ln>
            <a:effectLst>
              <a:glow rad="228600">
                <a:srgbClr val="CC99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3657600" y="2209800"/>
              <a:ext cx="381000" cy="304800"/>
            </a:xfrm>
            <a:prstGeom prst="ellipse">
              <a:avLst/>
            </a:prstGeom>
            <a:noFill/>
            <a:ln>
              <a:solidFill>
                <a:srgbClr val="CC9900"/>
              </a:solidFill>
            </a:ln>
            <a:effectLst>
              <a:glow rad="228600">
                <a:srgbClr val="CC99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457200" y="8686800"/>
              <a:ext cx="381000" cy="304800"/>
            </a:xfrm>
            <a:prstGeom prst="ellipse">
              <a:avLst/>
            </a:prstGeom>
            <a:noFill/>
            <a:ln>
              <a:solidFill>
                <a:srgbClr val="CC9900"/>
              </a:solidFill>
            </a:ln>
            <a:effectLst>
              <a:glow rad="228600">
                <a:srgbClr val="CC99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381000" y="5257800"/>
              <a:ext cx="381000" cy="304800"/>
            </a:xfrm>
            <a:prstGeom prst="ellipse">
              <a:avLst/>
            </a:prstGeom>
            <a:noFill/>
            <a:ln>
              <a:solidFill>
                <a:srgbClr val="CC9900"/>
              </a:solidFill>
            </a:ln>
            <a:effectLst>
              <a:glow rad="228600">
                <a:srgbClr val="CC99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381000" y="2209800"/>
              <a:ext cx="2438400" cy="2286000"/>
            </a:xfrm>
            <a:prstGeom prst="ellipse">
              <a:avLst/>
            </a:prstGeom>
            <a:noFill/>
            <a:ln>
              <a:solidFill>
                <a:srgbClr val="7030A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4267200" y="6858000"/>
              <a:ext cx="2438400" cy="2286000"/>
            </a:xfrm>
            <a:prstGeom prst="ellipse">
              <a:avLst/>
            </a:prstGeom>
            <a:noFill/>
            <a:ln>
              <a:solidFill>
                <a:srgbClr val="7030A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4191000" y="0"/>
              <a:ext cx="2438400" cy="2286000"/>
            </a:xfrm>
            <a:prstGeom prst="ellipse">
              <a:avLst/>
            </a:prstGeom>
            <a:noFill/>
            <a:ln>
              <a:solidFill>
                <a:srgbClr val="7030A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4800600" y="7772400"/>
              <a:ext cx="1143000" cy="990600"/>
            </a:xfrm>
            <a:prstGeom prst="ellipse">
              <a:avLst/>
            </a:prstGeom>
            <a:noFill/>
            <a:ln>
              <a:solidFill>
                <a:srgbClr val="CC0099"/>
              </a:solidFill>
            </a:ln>
            <a:effectLst>
              <a:glow rad="228600">
                <a:srgbClr val="CC0099">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6591300" y="7848600"/>
              <a:ext cx="533400" cy="457200"/>
            </a:xfrm>
            <a:prstGeom prst="ellipse">
              <a:avLst/>
            </a:prstGeom>
            <a:noFill/>
            <a:ln>
              <a:solidFill>
                <a:srgbClr val="92D050"/>
              </a:solidFill>
            </a:ln>
            <a:effectLst>
              <a:glow rad="228600">
                <a:srgbClr val="92D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Placeholder 1"/>
          <p:cNvSpPr>
            <a:spLocks noGrp="1"/>
          </p:cNvSpPr>
          <p:nvPr>
            <p:ph type="title"/>
          </p:nvPr>
        </p:nvSpPr>
        <p:spPr>
          <a:xfrm>
            <a:off x="457200" y="274638"/>
            <a:ext cx="8229600" cy="1143000"/>
          </a:xfrm>
          <a:prstGeom prst="rect">
            <a:avLst/>
          </a:prstGeom>
          <a:solidFill>
            <a:srgbClr val="660066">
              <a:alpha val="85000"/>
            </a:srgbClr>
          </a:solidFill>
          <a:effectLst>
            <a:softEdge rad="31750"/>
          </a:effectLst>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a:solidFill>
            <a:srgbClr val="660066">
              <a:alpha val="85000"/>
            </a:srgbClr>
          </a:solidFill>
          <a:effectLst>
            <a:softEdge rad="31750"/>
          </a:effectLst>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1"/>
            <a:ext cx="2133600" cy="365125"/>
          </a:xfrm>
          <a:prstGeom prst="rect">
            <a:avLst/>
          </a:prstGeom>
          <a:solidFill>
            <a:srgbClr val="660066">
              <a:alpha val="85000"/>
            </a:srgbClr>
          </a:solidFill>
          <a:effectLst>
            <a:softEdge rad="31750"/>
          </a:effectLst>
        </p:spPr>
        <p:txBody>
          <a:bodyPr vert="horz" lIns="91440" tIns="45720" rIns="91440" bIns="45720" rtlCol="0" anchor="ctr"/>
          <a:lstStyle>
            <a:lvl1pPr algn="l">
              <a:defRPr sz="1200" b="0">
                <a:solidFill>
                  <a:srgbClr val="FFC000"/>
                </a:solidFill>
                <a:latin typeface="Dotum" pitchFamily="34" charset="-127"/>
                <a:ea typeface="Dotum" pitchFamily="34" charset="-127"/>
              </a:defRPr>
            </a:lvl1pPr>
          </a:lstStyle>
          <a:p>
            <a:fld id="{8D7A5460-4F83-45E2-A86C-1CE912001604}" type="datetimeFigureOut">
              <a:rPr lang="en-US" smtClean="0"/>
              <a:pPr/>
              <a:t>6/6/2011</a:t>
            </a:fld>
            <a:endParaRPr lang="en-US"/>
          </a:p>
        </p:txBody>
      </p:sp>
      <p:sp>
        <p:nvSpPr>
          <p:cNvPr id="5" name="Footer Placeholder 4"/>
          <p:cNvSpPr>
            <a:spLocks noGrp="1"/>
          </p:cNvSpPr>
          <p:nvPr>
            <p:ph type="ftr" sz="quarter" idx="3"/>
          </p:nvPr>
        </p:nvSpPr>
        <p:spPr>
          <a:xfrm>
            <a:off x="3124200" y="6356351"/>
            <a:ext cx="2895600" cy="365125"/>
          </a:xfrm>
          <a:prstGeom prst="rect">
            <a:avLst/>
          </a:prstGeom>
          <a:solidFill>
            <a:srgbClr val="660066">
              <a:alpha val="85000"/>
            </a:srgbClr>
          </a:solidFill>
          <a:effectLst>
            <a:softEdge rad="31750"/>
          </a:effectLst>
        </p:spPr>
        <p:txBody>
          <a:bodyPr vert="horz" lIns="91440" tIns="45720" rIns="91440" bIns="45720" rtlCol="0" anchor="ctr"/>
          <a:lstStyle>
            <a:lvl1pPr algn="ctr">
              <a:defRPr sz="1200" b="0">
                <a:solidFill>
                  <a:srgbClr val="FFC000"/>
                </a:solidFill>
                <a:latin typeface="Dotum" pitchFamily="34" charset="-127"/>
                <a:ea typeface="Dotum" pitchFamily="34" charset="-127"/>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a:solidFill>
            <a:srgbClr val="660066">
              <a:alpha val="85000"/>
            </a:srgbClr>
          </a:solidFill>
          <a:effectLst>
            <a:softEdge rad="31750"/>
          </a:effectLst>
        </p:spPr>
        <p:txBody>
          <a:bodyPr vert="horz" lIns="91440" tIns="45720" rIns="91440" bIns="45720" rtlCol="0" anchor="ctr"/>
          <a:lstStyle>
            <a:lvl1pPr algn="r">
              <a:defRPr sz="1200" b="0">
                <a:solidFill>
                  <a:srgbClr val="FFC000"/>
                </a:solidFill>
                <a:latin typeface="Dotum" pitchFamily="34" charset="-127"/>
                <a:ea typeface="Dotum" pitchFamily="34" charset="-127"/>
              </a:defRPr>
            </a:lvl1pPr>
          </a:lstStyle>
          <a:p>
            <a:fld id="{1DCD7970-E31A-40BC-B8A5-CF59A0DD8E2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b="1" kern="1200">
          <a:solidFill>
            <a:srgbClr val="FFC000"/>
          </a:solidFill>
          <a:latin typeface="Dotum" pitchFamily="34" charset="-127"/>
          <a:ea typeface="Dotum" pitchFamily="34" charset="-127"/>
          <a:cs typeface="+mj-cs"/>
        </a:defRPr>
      </a:lvl1pPr>
    </p:titleStyle>
    <p:bodyStyle>
      <a:lvl1pPr marL="342900" indent="-342900" algn="l" defTabSz="914400" rtl="0" eaLnBrk="1" latinLnBrk="0" hangingPunct="1">
        <a:spcBef>
          <a:spcPct val="20000"/>
        </a:spcBef>
        <a:buFont typeface="Arial" pitchFamily="34" charset="0"/>
        <a:buChar char="•"/>
        <a:defRPr sz="3200" b="0" kern="1200">
          <a:solidFill>
            <a:srgbClr val="FFC000"/>
          </a:solidFill>
          <a:latin typeface="Dotum" pitchFamily="34" charset="-127"/>
          <a:ea typeface="Dotum" pitchFamily="34" charset="-127"/>
          <a:cs typeface="+mn-cs"/>
        </a:defRPr>
      </a:lvl1pPr>
      <a:lvl2pPr marL="742950" indent="-285750" algn="l" defTabSz="914400" rtl="0" eaLnBrk="1" latinLnBrk="0" hangingPunct="1">
        <a:spcBef>
          <a:spcPct val="20000"/>
        </a:spcBef>
        <a:buFont typeface="Arial" pitchFamily="34" charset="0"/>
        <a:buChar char="–"/>
        <a:defRPr sz="2800" b="0" kern="1200">
          <a:solidFill>
            <a:srgbClr val="FFC000"/>
          </a:solidFill>
          <a:latin typeface="Dotum" pitchFamily="34" charset="-127"/>
          <a:ea typeface="Dotum" pitchFamily="34" charset="-127"/>
          <a:cs typeface="+mn-cs"/>
        </a:defRPr>
      </a:lvl2pPr>
      <a:lvl3pPr marL="1143000" indent="-228600" algn="l" defTabSz="914400" rtl="0" eaLnBrk="1" latinLnBrk="0" hangingPunct="1">
        <a:spcBef>
          <a:spcPct val="20000"/>
        </a:spcBef>
        <a:buFont typeface="Arial" pitchFamily="34" charset="0"/>
        <a:buChar char="•"/>
        <a:defRPr sz="2400" b="0" kern="1200">
          <a:solidFill>
            <a:srgbClr val="FFC000"/>
          </a:solidFill>
          <a:latin typeface="Dotum" pitchFamily="34" charset="-127"/>
          <a:ea typeface="Dotum" pitchFamily="34" charset="-127"/>
          <a:cs typeface="+mn-cs"/>
        </a:defRPr>
      </a:lvl3pPr>
      <a:lvl4pPr marL="1600200" indent="-228600" algn="l" defTabSz="914400" rtl="0" eaLnBrk="1" latinLnBrk="0" hangingPunct="1">
        <a:spcBef>
          <a:spcPct val="20000"/>
        </a:spcBef>
        <a:buFont typeface="Arial" pitchFamily="34" charset="0"/>
        <a:buChar char="–"/>
        <a:defRPr sz="2000" b="0" kern="1200">
          <a:solidFill>
            <a:srgbClr val="FFC000"/>
          </a:solidFill>
          <a:latin typeface="Dotum" pitchFamily="34" charset="-127"/>
          <a:ea typeface="Dotum" pitchFamily="34" charset="-127"/>
          <a:cs typeface="+mn-cs"/>
        </a:defRPr>
      </a:lvl4pPr>
      <a:lvl5pPr marL="2057400" indent="-228600" algn="l" defTabSz="914400" rtl="0" eaLnBrk="1" latinLnBrk="0" hangingPunct="1">
        <a:spcBef>
          <a:spcPct val="20000"/>
        </a:spcBef>
        <a:buFont typeface="Arial" pitchFamily="34" charset="0"/>
        <a:buChar char="»"/>
        <a:defRPr sz="2000" b="0" kern="1200">
          <a:solidFill>
            <a:srgbClr val="FFC000"/>
          </a:solidFill>
          <a:latin typeface="Dotum" pitchFamily="34" charset="-127"/>
          <a:ea typeface="Dotum" pitchFamily="34" charset="-127"/>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5.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6.bin"/><Relationship Id="rId7" Type="http://schemas.openxmlformats.org/officeDocument/2006/relationships/oleObject" Target="../embeddings/oleObject10.bin"/><Relationship Id="rId2" Type="http://schemas.openxmlformats.org/officeDocument/2006/relationships/slideLayout" Target="../slideLayouts/slideLayout5.xml"/><Relationship Id="rId1" Type="http://schemas.openxmlformats.org/officeDocument/2006/relationships/vmlDrawing" Target="../drawings/vmlDrawing4.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oleObject" Target="../embeddings/oleObject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90800" y="5029200"/>
            <a:ext cx="4038600" cy="914400"/>
          </a:xfrm>
        </p:spPr>
        <p:txBody>
          <a:bodyPr>
            <a:normAutofit/>
          </a:bodyPr>
          <a:lstStyle/>
          <a:p>
            <a:r>
              <a:rPr lang="en-US" sz="2000" dirty="0" smtClean="0"/>
              <a:t>Amanda Vonder Schmalz</a:t>
            </a:r>
          </a:p>
          <a:p>
            <a:r>
              <a:rPr lang="en-US" sz="2000" dirty="0" smtClean="0"/>
              <a:t>Marlee Levin</a:t>
            </a:r>
            <a:endParaRPr lang="en-US" sz="2000" dirty="0"/>
          </a:p>
        </p:txBody>
      </p:sp>
      <p:pic>
        <p:nvPicPr>
          <p:cNvPr id="4" name="Picture 4" descr="http://www.franchiseprocess.com/Planet-Smoothie-franchise/myNewCollection2/0/image/planet-smoothie-logo.jpg"/>
          <p:cNvPicPr>
            <a:picLocks noChangeAspect="1" noChangeArrowheads="1"/>
          </p:cNvPicPr>
          <p:nvPr/>
        </p:nvPicPr>
        <p:blipFill>
          <a:blip r:embed="rId2" cstate="print"/>
          <a:srcRect/>
          <a:stretch>
            <a:fillRect/>
          </a:stretch>
        </p:blipFill>
        <p:spPr bwMode="auto">
          <a:xfrm>
            <a:off x="2895600" y="533400"/>
            <a:ext cx="3505200" cy="433041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Test for Independence #2: Athletes v. Type of Smoothie</a:t>
            </a:r>
            <a:endParaRPr lang="en-US" dirty="0"/>
          </a:p>
        </p:txBody>
      </p:sp>
      <p:sp>
        <p:nvSpPr>
          <p:cNvPr id="3" name="Content Placeholder 2"/>
          <p:cNvSpPr>
            <a:spLocks noGrp="1"/>
          </p:cNvSpPr>
          <p:nvPr>
            <p:ph idx="1"/>
          </p:nvPr>
        </p:nvSpPr>
        <p:spPr>
          <a:xfrm>
            <a:off x="457200" y="4343400"/>
            <a:ext cx="8229600" cy="2209800"/>
          </a:xfrm>
        </p:spPr>
        <p:txBody>
          <a:bodyPr>
            <a:normAutofit fontScale="62500" lnSpcReduction="20000"/>
          </a:bodyPr>
          <a:lstStyle/>
          <a:p>
            <a:r>
              <a:rPr lang="en-US" dirty="0" smtClean="0"/>
              <a:t>We also wanted to see if there was an association between customers that were athletes and the type of smoothie they chose. We narrowed it down to cool blended and energy because all of the other types had cell counts of less than 5. Also, this will show us whether or not athletes are conscious of the blast in their smoothie. We predict that the athletes would order energy smoothies more frequently!</a:t>
            </a:r>
            <a:endParaRPr lang="en-US" dirty="0"/>
          </a:p>
        </p:txBody>
      </p:sp>
      <p:pic>
        <p:nvPicPr>
          <p:cNvPr id="38914" name="Picture 2"/>
          <p:cNvPicPr>
            <a:picLocks noChangeAspect="1" noChangeArrowheads="1"/>
          </p:cNvPicPr>
          <p:nvPr/>
        </p:nvPicPr>
        <p:blipFill>
          <a:blip r:embed="rId2" cstate="print"/>
          <a:srcRect l="890" t="16216" b="56757"/>
          <a:stretch>
            <a:fillRect/>
          </a:stretch>
        </p:blipFill>
        <p:spPr bwMode="auto">
          <a:xfrm>
            <a:off x="1295400" y="1600200"/>
            <a:ext cx="6551931" cy="1676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Test for Independence #2:</a:t>
            </a:r>
            <a:br>
              <a:rPr lang="en-US" dirty="0" smtClean="0"/>
            </a:br>
            <a:r>
              <a:rPr lang="en-US" dirty="0" smtClean="0"/>
              <a:t>Athletes v. Type of Smoothie</a:t>
            </a:r>
            <a:endParaRPr lang="en-US" dirty="0"/>
          </a:p>
        </p:txBody>
      </p:sp>
      <p:sp>
        <p:nvSpPr>
          <p:cNvPr id="5" name="Content Placeholder 4"/>
          <p:cNvSpPr>
            <a:spLocks noGrp="1"/>
          </p:cNvSpPr>
          <p:nvPr>
            <p:ph sz="half" idx="2"/>
          </p:nvPr>
        </p:nvSpPr>
        <p:spPr>
          <a:xfrm>
            <a:off x="457201" y="3017837"/>
            <a:ext cx="4040188" cy="3535363"/>
          </a:xfrm>
        </p:spPr>
        <p:txBody>
          <a:bodyPr>
            <a:normAutofit fontScale="92500" lnSpcReduction="10000"/>
          </a:bodyPr>
          <a:lstStyle/>
          <a:p>
            <a:r>
              <a:rPr lang="en-US" dirty="0" smtClean="0"/>
              <a:t>Categorical</a:t>
            </a:r>
          </a:p>
          <a:p>
            <a:endParaRPr lang="en-US" dirty="0" smtClean="0"/>
          </a:p>
          <a:p>
            <a:r>
              <a:rPr lang="en-US" dirty="0" smtClean="0"/>
              <a:t>SRS</a:t>
            </a:r>
          </a:p>
          <a:p>
            <a:endParaRPr lang="en-US" dirty="0" smtClean="0"/>
          </a:p>
          <a:p>
            <a:r>
              <a:rPr lang="en-US" dirty="0" smtClean="0"/>
              <a:t>All expected cell counts greater than or equal to 5</a:t>
            </a:r>
          </a:p>
          <a:p>
            <a:endParaRPr lang="en-US" dirty="0" smtClean="0"/>
          </a:p>
          <a:p>
            <a:r>
              <a:rPr lang="en-US" dirty="0" smtClean="0"/>
              <a:t>Conditions met </a:t>
            </a:r>
            <a:r>
              <a:rPr lang="en-US" dirty="0" smtClean="0">
                <a:sym typeface="Wingdings" pitchFamily="2" charset="2"/>
              </a:rPr>
              <a:t> </a:t>
            </a:r>
            <a:r>
              <a:rPr lang="en-US" i="1" dirty="0" smtClean="0">
                <a:sym typeface="Wingdings" pitchFamily="2" charset="2"/>
              </a:rPr>
              <a:t>x</a:t>
            </a:r>
            <a:r>
              <a:rPr lang="en-US" dirty="0" smtClean="0">
                <a:sym typeface="Wingdings" pitchFamily="2" charset="2"/>
              </a:rPr>
              <a:t>2 distribution  </a:t>
            </a:r>
            <a:r>
              <a:rPr lang="en-US" i="1" dirty="0" smtClean="0">
                <a:sym typeface="Wingdings" pitchFamily="2" charset="2"/>
              </a:rPr>
              <a:t>x</a:t>
            </a:r>
            <a:r>
              <a:rPr lang="en-US" dirty="0" smtClean="0">
                <a:sym typeface="Wingdings" pitchFamily="2" charset="2"/>
              </a:rPr>
              <a:t>2 test of independence</a:t>
            </a:r>
            <a:endParaRPr lang="en-US" dirty="0" smtClean="0"/>
          </a:p>
        </p:txBody>
      </p:sp>
      <p:sp>
        <p:nvSpPr>
          <p:cNvPr id="6" name="Text Placeholder 5"/>
          <p:cNvSpPr>
            <a:spLocks noGrp="1"/>
          </p:cNvSpPr>
          <p:nvPr>
            <p:ph type="body" sz="quarter" idx="3"/>
          </p:nvPr>
        </p:nvSpPr>
        <p:spPr>
          <a:xfrm>
            <a:off x="533400" y="1535112"/>
            <a:ext cx="8153401" cy="1360487"/>
          </a:xfrm>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pPr algn="ctr"/>
            <a:r>
              <a:rPr lang="en-US" dirty="0" smtClean="0">
                <a:solidFill>
                  <a:srgbClr val="FFC000"/>
                </a:solidFill>
              </a:rPr>
              <a:t>HO: There is no association between athletes/non-athletes and type of smoothie purchase.</a:t>
            </a:r>
          </a:p>
          <a:p>
            <a:pPr algn="ctr"/>
            <a:r>
              <a:rPr lang="en-US" dirty="0" smtClean="0">
                <a:solidFill>
                  <a:srgbClr val="FFC000"/>
                </a:solidFill>
              </a:rPr>
              <a:t>HA: There is an association between athletes/non-athletes and type of smoothie purchase.</a:t>
            </a:r>
            <a:endParaRPr lang="en-US" dirty="0">
              <a:solidFill>
                <a:srgbClr val="FFC000"/>
              </a:solidFill>
            </a:endParaRPr>
          </a:p>
        </p:txBody>
      </p:sp>
      <p:sp>
        <p:nvSpPr>
          <p:cNvPr id="7" name="Content Placeholder 6"/>
          <p:cNvSpPr>
            <a:spLocks noGrp="1"/>
          </p:cNvSpPr>
          <p:nvPr>
            <p:ph sz="quarter" idx="4"/>
          </p:nvPr>
        </p:nvSpPr>
        <p:spPr>
          <a:xfrm>
            <a:off x="4645026" y="3048000"/>
            <a:ext cx="4041775" cy="3459163"/>
          </a:xfrm>
        </p:spPr>
        <p:txBody>
          <a:bodyPr>
            <a:normAutofit lnSpcReduction="10000"/>
          </a:bodyPr>
          <a:lstStyle/>
          <a:p>
            <a:r>
              <a:rPr lang="en-US" dirty="0" smtClean="0"/>
              <a:t>Athletes &amp; non-athletes and smoothie type are categorical</a:t>
            </a:r>
          </a:p>
          <a:p>
            <a:r>
              <a:rPr lang="en-US" dirty="0" smtClean="0"/>
              <a:t>We took a stratified sample </a:t>
            </a:r>
            <a:r>
              <a:rPr lang="en-US" dirty="0" smtClean="0">
                <a:sym typeface="Wingdings" pitchFamily="2" charset="2"/>
              </a:rPr>
              <a:t> assumed random</a:t>
            </a:r>
            <a:endParaRPr lang="en-US" dirty="0" smtClean="0"/>
          </a:p>
          <a:p>
            <a:r>
              <a:rPr lang="en-US" dirty="0" smtClean="0"/>
              <a:t>All of our expected cell counts are greater than or equal to 5</a:t>
            </a:r>
          </a:p>
          <a:p>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Test </a:t>
            </a:r>
            <a:r>
              <a:rPr lang="en-US" dirty="0" smtClean="0"/>
              <a:t>of Independence #2: Athletes v. Type of Smoothie</a:t>
            </a:r>
            <a:endParaRPr lang="en-US" dirty="0"/>
          </a:p>
        </p:txBody>
      </p:sp>
      <p:sp>
        <p:nvSpPr>
          <p:cNvPr id="10" name="Rounded Rectangle 9"/>
          <p:cNvSpPr/>
          <p:nvPr/>
        </p:nvSpPr>
        <p:spPr>
          <a:xfrm>
            <a:off x="1143000" y="1676400"/>
            <a:ext cx="6934200" cy="19812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r>
              <a:rPr lang="en-US" sz="2800" i="1" dirty="0" smtClean="0"/>
              <a:t>X</a:t>
            </a:r>
            <a:r>
              <a:rPr lang="en-US" sz="2800" baseline="30000" dirty="0" smtClean="0"/>
              <a:t>2</a:t>
            </a:r>
            <a:r>
              <a:rPr lang="en-US" sz="2800" dirty="0" smtClean="0"/>
              <a:t> = </a:t>
            </a:r>
            <a:endParaRPr lang="en-US" sz="2800" dirty="0"/>
          </a:p>
        </p:txBody>
      </p:sp>
      <p:graphicFrame>
        <p:nvGraphicFramePr>
          <p:cNvPr id="39938" name="Object 2"/>
          <p:cNvGraphicFramePr>
            <a:graphicFrameLocks noChangeAspect="1"/>
          </p:cNvGraphicFramePr>
          <p:nvPr/>
        </p:nvGraphicFramePr>
        <p:xfrm>
          <a:off x="1902691" y="2324100"/>
          <a:ext cx="6098309" cy="723900"/>
        </p:xfrm>
        <a:graphic>
          <a:graphicData uri="http://schemas.openxmlformats.org/presentationml/2006/ole">
            <p:oleObj spid="_x0000_s39938" name="Equation" r:id="rId3" imgW="3530520" imgH="419040" progId="Equation.3">
              <p:embed/>
            </p:oleObj>
          </a:graphicData>
        </a:graphic>
      </p:graphicFrame>
      <p:sp>
        <p:nvSpPr>
          <p:cNvPr id="11" name="Rounded Rectangle 10"/>
          <p:cNvSpPr/>
          <p:nvPr/>
        </p:nvSpPr>
        <p:spPr>
          <a:xfrm>
            <a:off x="1143000" y="4267200"/>
            <a:ext cx="6934200" cy="19812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r>
              <a:rPr lang="en-US" sz="2800" dirty="0" smtClean="0"/>
              <a:t>P(</a:t>
            </a:r>
            <a:r>
              <a:rPr lang="en-US" sz="2800" dirty="0" err="1" smtClean="0"/>
              <a:t>df</a:t>
            </a:r>
            <a:r>
              <a:rPr lang="en-US" sz="2800" dirty="0" smtClean="0"/>
              <a:t>=1|</a:t>
            </a:r>
            <a:r>
              <a:rPr lang="en-US" sz="2800" i="1" dirty="0" smtClean="0"/>
              <a:t>x</a:t>
            </a:r>
            <a:r>
              <a:rPr lang="en-US" sz="2800" baseline="30000" dirty="0" smtClean="0"/>
              <a:t>2</a:t>
            </a:r>
            <a:r>
              <a:rPr lang="en-US" sz="2800" dirty="0" smtClean="0"/>
              <a:t>&gt;1.533)=.22        = .05</a:t>
            </a:r>
          </a:p>
          <a:p>
            <a:endParaRPr lang="en-US" sz="2800" dirty="0" smtClean="0"/>
          </a:p>
          <a:p>
            <a:r>
              <a:rPr lang="en-US" dirty="0" smtClean="0"/>
              <a:t>We fail to reject the HO because the P-value, .22, is greater than the alpha, .05. We have sufficient evidence that there is no association between athletes/non-athletes and their smoothie choice     </a:t>
            </a:r>
            <a:endParaRPr lang="en-US" dirty="0"/>
          </a:p>
        </p:txBody>
      </p:sp>
      <p:graphicFrame>
        <p:nvGraphicFramePr>
          <p:cNvPr id="39939" name="Object 3"/>
          <p:cNvGraphicFramePr>
            <a:graphicFrameLocks noChangeAspect="1"/>
          </p:cNvGraphicFramePr>
          <p:nvPr/>
        </p:nvGraphicFramePr>
        <p:xfrm>
          <a:off x="4572000" y="4495800"/>
          <a:ext cx="762002" cy="381000"/>
        </p:xfrm>
        <a:graphic>
          <a:graphicData uri="http://schemas.openxmlformats.org/presentationml/2006/ole">
            <p:oleObj spid="_x0000_s39939" name="Equation" r:id="rId4" imgW="126720" imgH="139680" progId="Equation.3">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1-Prop Z-Test :</a:t>
            </a:r>
            <a:br>
              <a:rPr lang="en-US" sz="3200" dirty="0" smtClean="0"/>
            </a:br>
            <a:r>
              <a:rPr lang="en-US" sz="3200" dirty="0" smtClean="0"/>
              <a:t>Amount of Regular Size Smoothies</a:t>
            </a:r>
            <a:endParaRPr lang="en-US" sz="3200" dirty="0"/>
          </a:p>
        </p:txBody>
      </p:sp>
      <p:sp>
        <p:nvSpPr>
          <p:cNvPr id="4" name="Text Placeholder 3"/>
          <p:cNvSpPr>
            <a:spLocks noGrp="1"/>
          </p:cNvSpPr>
          <p:nvPr>
            <p:ph type="body" idx="1"/>
          </p:nvPr>
        </p:nvSpPr>
        <p:spPr/>
        <p:txBody>
          <a:bodyPr/>
          <a:lstStyle/>
          <a:p>
            <a:r>
              <a:rPr lang="en-US" dirty="0" smtClean="0"/>
              <a:t>State</a:t>
            </a:r>
            <a:endParaRPr lang="en-US" dirty="0"/>
          </a:p>
        </p:txBody>
      </p:sp>
      <p:sp>
        <p:nvSpPr>
          <p:cNvPr id="5" name="Content Placeholder 4"/>
          <p:cNvSpPr>
            <a:spLocks noGrp="1"/>
          </p:cNvSpPr>
          <p:nvPr>
            <p:ph sz="half" idx="2"/>
          </p:nvPr>
        </p:nvSpPr>
        <p:spPr>
          <a:xfrm>
            <a:off x="457201" y="2174875"/>
            <a:ext cx="4040188" cy="1787525"/>
          </a:xfrm>
        </p:spPr>
        <p:style>
          <a:lnRef idx="2">
            <a:schemeClr val="accent2"/>
          </a:lnRef>
          <a:fillRef idx="1">
            <a:schemeClr val="lt1"/>
          </a:fillRef>
          <a:effectRef idx="0">
            <a:schemeClr val="accent2"/>
          </a:effectRef>
          <a:fontRef idx="minor">
            <a:schemeClr val="dk1"/>
          </a:fontRef>
        </p:style>
        <p:txBody>
          <a:bodyPr/>
          <a:lstStyle/>
          <a:p>
            <a:r>
              <a:rPr lang="en-US" dirty="0" smtClean="0"/>
              <a:t>SRS</a:t>
            </a:r>
          </a:p>
          <a:p>
            <a:r>
              <a:rPr lang="en-US" dirty="0" smtClean="0"/>
              <a:t> n</a:t>
            </a:r>
            <a:br>
              <a:rPr lang="en-US" dirty="0" smtClean="0"/>
            </a:br>
            <a:r>
              <a:rPr lang="en-US" dirty="0" smtClean="0"/>
              <a:t> n(1-    )           10</a:t>
            </a:r>
          </a:p>
          <a:p>
            <a:r>
              <a:rPr lang="en-US" dirty="0" smtClean="0"/>
              <a:t>Pop      10n</a:t>
            </a:r>
          </a:p>
        </p:txBody>
      </p:sp>
      <p:sp>
        <p:nvSpPr>
          <p:cNvPr id="6" name="Text Placeholder 5"/>
          <p:cNvSpPr>
            <a:spLocks noGrp="1"/>
          </p:cNvSpPr>
          <p:nvPr>
            <p:ph type="body" sz="quarter" idx="3"/>
          </p:nvPr>
        </p:nvSpPr>
        <p:spPr/>
        <p:txBody>
          <a:bodyPr/>
          <a:lstStyle/>
          <a:p>
            <a:r>
              <a:rPr lang="en-US" dirty="0" smtClean="0"/>
              <a:t>Check</a:t>
            </a:r>
            <a:endParaRPr lang="en-US" dirty="0"/>
          </a:p>
        </p:txBody>
      </p:sp>
      <p:sp>
        <p:nvSpPr>
          <p:cNvPr id="7" name="Content Placeholder 6"/>
          <p:cNvSpPr>
            <a:spLocks noGrp="1"/>
          </p:cNvSpPr>
          <p:nvPr>
            <p:ph sz="quarter" idx="4"/>
          </p:nvPr>
        </p:nvSpPr>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r>
              <a:rPr lang="en-US" dirty="0" smtClean="0"/>
              <a:t>Systematic </a:t>
            </a:r>
            <a:r>
              <a:rPr lang="en-US" dirty="0" smtClean="0">
                <a:sym typeface="Wingdings" pitchFamily="2" charset="2"/>
              </a:rPr>
              <a:t> assumed random</a:t>
            </a:r>
          </a:p>
          <a:p>
            <a:r>
              <a:rPr lang="en-US" dirty="0" smtClean="0">
                <a:sym typeface="Wingdings" pitchFamily="2" charset="2"/>
              </a:rPr>
              <a:t>(.728)(70)</a:t>
            </a:r>
          </a:p>
          <a:p>
            <a:r>
              <a:rPr lang="en-US" dirty="0" smtClean="0">
                <a:sym typeface="Wingdings" pitchFamily="2" charset="2"/>
              </a:rPr>
              <a:t>(.271)(70) </a:t>
            </a:r>
            <a:br>
              <a:rPr lang="en-US" dirty="0" smtClean="0">
                <a:sym typeface="Wingdings" pitchFamily="2" charset="2"/>
              </a:rPr>
            </a:br>
            <a:r>
              <a:rPr lang="en-US" dirty="0" smtClean="0">
                <a:sym typeface="Wingdings" pitchFamily="2" charset="2"/>
              </a:rPr>
              <a:t>	both greater than 10!</a:t>
            </a:r>
          </a:p>
          <a:p>
            <a:r>
              <a:rPr lang="en-US" dirty="0" smtClean="0">
                <a:sym typeface="Wingdings" pitchFamily="2" charset="2"/>
              </a:rPr>
              <a:t>Population of amount of regular smoothies bought is greater than 700!</a:t>
            </a:r>
          </a:p>
          <a:p>
            <a:endParaRPr lang="en-US" dirty="0" smtClean="0">
              <a:sym typeface="Wingdings" pitchFamily="2" charset="2"/>
            </a:endParaRPr>
          </a:p>
          <a:p>
            <a:r>
              <a:rPr lang="en-US" dirty="0" smtClean="0">
                <a:sym typeface="Wingdings" pitchFamily="2" charset="2"/>
              </a:rPr>
              <a:t>Conditions met  normal model  1-prop z-test</a:t>
            </a:r>
            <a:endParaRPr lang="en-US" dirty="0"/>
          </a:p>
        </p:txBody>
      </p:sp>
      <p:graphicFrame>
        <p:nvGraphicFramePr>
          <p:cNvPr id="40962" name="Object 2"/>
          <p:cNvGraphicFramePr>
            <a:graphicFrameLocks noChangeAspect="1"/>
          </p:cNvGraphicFramePr>
          <p:nvPr/>
        </p:nvGraphicFramePr>
        <p:xfrm>
          <a:off x="1752600" y="2819400"/>
          <a:ext cx="685800" cy="670560"/>
        </p:xfrm>
        <a:graphic>
          <a:graphicData uri="http://schemas.openxmlformats.org/presentationml/2006/ole">
            <p:oleObj spid="_x0000_s40962" name="Equation" r:id="rId3" imgW="126720" imgH="152280" progId="Equation.3">
              <p:embed/>
            </p:oleObj>
          </a:graphicData>
        </a:graphic>
      </p:graphicFrame>
      <p:graphicFrame>
        <p:nvGraphicFramePr>
          <p:cNvPr id="40963" name="Object 3"/>
          <p:cNvGraphicFramePr>
            <a:graphicFrameLocks noChangeAspect="1"/>
          </p:cNvGraphicFramePr>
          <p:nvPr/>
        </p:nvGraphicFramePr>
        <p:xfrm>
          <a:off x="990600" y="2679700"/>
          <a:ext cx="381000" cy="444500"/>
        </p:xfrm>
        <a:graphic>
          <a:graphicData uri="http://schemas.openxmlformats.org/presentationml/2006/ole">
            <p:oleObj spid="_x0000_s40963" name="Equation" r:id="rId4" imgW="152280" imgH="203040" progId="Equation.3">
              <p:embed/>
            </p:oleObj>
          </a:graphicData>
        </a:graphic>
      </p:graphicFrame>
      <p:graphicFrame>
        <p:nvGraphicFramePr>
          <p:cNvPr id="40964" name="Object 4"/>
          <p:cNvGraphicFramePr>
            <a:graphicFrameLocks noChangeAspect="1"/>
          </p:cNvGraphicFramePr>
          <p:nvPr/>
        </p:nvGraphicFramePr>
        <p:xfrm>
          <a:off x="1371600" y="2997200"/>
          <a:ext cx="457200" cy="431800"/>
        </p:xfrm>
        <a:graphic>
          <a:graphicData uri="http://schemas.openxmlformats.org/presentationml/2006/ole">
            <p:oleObj spid="_x0000_s40964" name="Equation" r:id="rId5" imgW="152280" imgH="203040" progId="Equation.3">
              <p:embed/>
            </p:oleObj>
          </a:graphicData>
        </a:graphic>
      </p:graphicFrame>
      <p:graphicFrame>
        <p:nvGraphicFramePr>
          <p:cNvPr id="40965" name="Object 5"/>
          <p:cNvGraphicFramePr>
            <a:graphicFrameLocks noChangeAspect="1"/>
          </p:cNvGraphicFramePr>
          <p:nvPr/>
        </p:nvGraphicFramePr>
        <p:xfrm>
          <a:off x="1295400" y="3352800"/>
          <a:ext cx="546040" cy="533400"/>
        </p:xfrm>
        <a:graphic>
          <a:graphicData uri="http://schemas.openxmlformats.org/presentationml/2006/ole">
            <p:oleObj spid="_x0000_s40965" name="Equation" r:id="rId6" imgW="126720" imgH="152280" progId="Equation.3">
              <p:embed/>
            </p:oleObj>
          </a:graphicData>
        </a:graphic>
      </p:graphicFrame>
      <p:sp>
        <p:nvSpPr>
          <p:cNvPr id="13" name="Rounded Rectangle 12"/>
          <p:cNvSpPr/>
          <p:nvPr/>
        </p:nvSpPr>
        <p:spPr>
          <a:xfrm>
            <a:off x="533400" y="4114800"/>
            <a:ext cx="3810000" cy="24384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graphicFrame>
        <p:nvGraphicFramePr>
          <p:cNvPr id="40968" name="Object 8"/>
          <p:cNvGraphicFramePr>
            <a:graphicFrameLocks noChangeAspect="1"/>
          </p:cNvGraphicFramePr>
          <p:nvPr/>
        </p:nvGraphicFramePr>
        <p:xfrm>
          <a:off x="1066800" y="4495800"/>
          <a:ext cx="2711450" cy="1600200"/>
        </p:xfrm>
        <a:graphic>
          <a:graphicData uri="http://schemas.openxmlformats.org/presentationml/2006/ole">
            <p:oleObj spid="_x0000_s40968" name="Equation" r:id="rId7" imgW="774360" imgH="457200" progId="Equation.3">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1-Prop Z-Test</a:t>
            </a:r>
            <a:br>
              <a:rPr lang="en-US" dirty="0" smtClean="0"/>
            </a:br>
            <a:r>
              <a:rPr lang="en-US" dirty="0" smtClean="0"/>
              <a:t>Mechanics</a:t>
            </a:r>
            <a:endParaRPr lang="en-US" dirty="0"/>
          </a:p>
        </p:txBody>
      </p:sp>
      <p:sp>
        <p:nvSpPr>
          <p:cNvPr id="7" name="Content Placeholder 6"/>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endParaRPr lang="en-US" dirty="0" smtClean="0"/>
          </a:p>
          <a:p>
            <a:endParaRPr lang="en-US" dirty="0" smtClean="0"/>
          </a:p>
          <a:p>
            <a:endParaRPr lang="en-US" dirty="0" smtClean="0"/>
          </a:p>
          <a:p>
            <a:endParaRPr lang="en-US" dirty="0" smtClean="0"/>
          </a:p>
          <a:p>
            <a:pPr algn="ctr">
              <a:buNone/>
            </a:pPr>
            <a:r>
              <a:rPr lang="en-US" dirty="0" smtClean="0"/>
              <a:t>P(z&gt;3.825) = 6.548 x 10</a:t>
            </a:r>
            <a:r>
              <a:rPr lang="en-US" baseline="30000" dirty="0" smtClean="0"/>
              <a:t>-5</a:t>
            </a:r>
          </a:p>
          <a:p>
            <a:pPr algn="ctr">
              <a:buNone/>
            </a:pPr>
            <a:r>
              <a:rPr lang="en-US" dirty="0" smtClean="0">
                <a:solidFill>
                  <a:schemeClr val="accent2"/>
                </a:solidFill>
              </a:rPr>
              <a:t>We reject the H</a:t>
            </a:r>
            <a:r>
              <a:rPr lang="en-US" baseline="-25000" dirty="0" smtClean="0">
                <a:solidFill>
                  <a:schemeClr val="accent2"/>
                </a:solidFill>
              </a:rPr>
              <a:t>O</a:t>
            </a:r>
            <a:r>
              <a:rPr lang="en-US" dirty="0" smtClean="0">
                <a:solidFill>
                  <a:schemeClr val="accent2"/>
                </a:solidFill>
              </a:rPr>
              <a:t> because the P-value, 6.548 x 10</a:t>
            </a:r>
            <a:r>
              <a:rPr lang="en-US" baseline="30000" dirty="0" smtClean="0">
                <a:solidFill>
                  <a:schemeClr val="accent2"/>
                </a:solidFill>
              </a:rPr>
              <a:t>-5</a:t>
            </a:r>
            <a:r>
              <a:rPr lang="en-US" dirty="0" smtClean="0">
                <a:solidFill>
                  <a:schemeClr val="accent2"/>
                </a:solidFill>
              </a:rPr>
              <a:t>, is less than the alpha, .05. We have sufficient evidence that the proportion of regular smoothies sold is greater than .5, or 50%.</a:t>
            </a:r>
            <a:endParaRPr lang="en-US" dirty="0">
              <a:solidFill>
                <a:schemeClr val="accent2"/>
              </a:solidFill>
            </a:endParaRPr>
          </a:p>
        </p:txBody>
      </p:sp>
      <p:graphicFrame>
        <p:nvGraphicFramePr>
          <p:cNvPr id="44035" name="Object 3"/>
          <p:cNvGraphicFramePr>
            <a:graphicFrameLocks noChangeAspect="1"/>
          </p:cNvGraphicFramePr>
          <p:nvPr/>
        </p:nvGraphicFramePr>
        <p:xfrm>
          <a:off x="914400" y="1752600"/>
          <a:ext cx="4180114" cy="1828800"/>
        </p:xfrm>
        <a:graphic>
          <a:graphicData uri="http://schemas.openxmlformats.org/presentationml/2006/ole">
            <p:oleObj spid="_x0000_s44035" name="Equation" r:id="rId3" imgW="1422360" imgH="622080" progId="Equation.3">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Gender &amp; Smoothie Choice</a:t>
            </a:r>
            <a:endParaRPr lang="en-US" dirty="0"/>
          </a:p>
        </p:txBody>
      </p:sp>
      <p:sp>
        <p:nvSpPr>
          <p:cNvPr id="3" name="Content Placeholder 2"/>
          <p:cNvSpPr>
            <a:spLocks noGrp="1"/>
          </p:cNvSpPr>
          <p:nvPr>
            <p:ph idx="1"/>
          </p:nvPr>
        </p:nvSpPr>
        <p:spPr>
          <a:xfrm>
            <a:off x="4953000" y="1600200"/>
            <a:ext cx="3733800" cy="5105400"/>
          </a:xfrm>
        </p:spPr>
        <p:txBody>
          <a:bodyPr>
            <a:noAutofit/>
          </a:bodyPr>
          <a:lstStyle/>
          <a:p>
            <a:r>
              <a:rPr lang="en-US" sz="1200" dirty="0" smtClean="0"/>
              <a:t>Females – 38/70 = 54.3%</a:t>
            </a:r>
          </a:p>
          <a:p>
            <a:pPr lvl="1"/>
            <a:r>
              <a:rPr lang="en-US" sz="1100" dirty="0" smtClean="0"/>
              <a:t>Protein: 0/38 = 0%</a:t>
            </a:r>
          </a:p>
          <a:p>
            <a:pPr lvl="1"/>
            <a:r>
              <a:rPr lang="en-US" sz="1100" dirty="0" smtClean="0"/>
              <a:t>Wellness: 12/38 = 31.6%</a:t>
            </a:r>
          </a:p>
          <a:p>
            <a:r>
              <a:rPr lang="en-US" sz="1200" dirty="0" smtClean="0"/>
              <a:t>Males – 32/70 = 45.7%</a:t>
            </a:r>
          </a:p>
          <a:p>
            <a:pPr lvl="1"/>
            <a:r>
              <a:rPr lang="en-US" sz="1100" dirty="0" smtClean="0"/>
              <a:t>Cool blended: 13/32</a:t>
            </a:r>
          </a:p>
          <a:p>
            <a:pPr lvl="1"/>
            <a:r>
              <a:rPr lang="en-US" sz="1100" dirty="0" smtClean="0"/>
              <a:t>Wellness: 2/32 = 6.3%</a:t>
            </a:r>
          </a:p>
          <a:p>
            <a:r>
              <a:rPr lang="en-US" sz="1200" dirty="0" smtClean="0"/>
              <a:t>Cool blended: 22/70 = 31.4%</a:t>
            </a:r>
          </a:p>
          <a:p>
            <a:pPr lvl="1"/>
            <a:r>
              <a:rPr lang="en-US" sz="1100" dirty="0" smtClean="0"/>
              <a:t>Favorite smoothie type among customers</a:t>
            </a:r>
          </a:p>
          <a:p>
            <a:r>
              <a:rPr lang="en-US" sz="1200" dirty="0" smtClean="0"/>
              <a:t>Energy: 20/70 = 28.6%</a:t>
            </a:r>
          </a:p>
          <a:p>
            <a:pPr lvl="1"/>
            <a:r>
              <a:rPr lang="en-US" sz="1100" dirty="0" smtClean="0"/>
              <a:t>Less customers were interested in the energy smoothies as a whole compared to cool blended smoothies</a:t>
            </a:r>
          </a:p>
          <a:p>
            <a:r>
              <a:rPr lang="en-US" sz="1200" dirty="0" smtClean="0"/>
              <a:t>Kids – 9/70 = 12.9% </a:t>
            </a:r>
          </a:p>
          <a:p>
            <a:pPr lvl="1"/>
            <a:r>
              <a:rPr lang="en-US" sz="1100" dirty="0" smtClean="0"/>
              <a:t>There was a very small population of kids smoothies ordered between males and females. This may have been because there were not a lot of children collected in our sample.</a:t>
            </a:r>
            <a:br>
              <a:rPr lang="en-US" sz="1100" dirty="0" smtClean="0"/>
            </a:br>
            <a:endParaRPr lang="en-US" sz="1100" dirty="0" smtClean="0"/>
          </a:p>
          <a:p>
            <a:pPr lvl="1"/>
            <a:r>
              <a:rPr lang="en-US" sz="1100" dirty="0" smtClean="0"/>
              <a:t>We conclude that more females came to PS than males. More females are concerned about their weight than males based on the statistics. The energy smoothie was fairly evenly </a:t>
            </a:r>
            <a:r>
              <a:rPr lang="en-US" sz="1100" dirty="0" err="1" smtClean="0"/>
              <a:t>distrubuted</a:t>
            </a:r>
            <a:r>
              <a:rPr lang="en-US" sz="1100" dirty="0" smtClean="0"/>
              <a:t> among males and females.</a:t>
            </a:r>
            <a:endParaRPr lang="en-US" sz="1100" dirty="0"/>
          </a:p>
        </p:txBody>
      </p:sp>
      <p:pic>
        <p:nvPicPr>
          <p:cNvPr id="1028" name="Picture 4"/>
          <p:cNvPicPr>
            <a:picLocks noChangeAspect="1" noChangeArrowheads="1"/>
          </p:cNvPicPr>
          <p:nvPr/>
        </p:nvPicPr>
        <p:blipFill>
          <a:blip r:embed="rId2" cstate="print"/>
          <a:srcRect/>
          <a:stretch>
            <a:fillRect/>
          </a:stretch>
        </p:blipFill>
        <p:spPr bwMode="auto">
          <a:xfrm>
            <a:off x="228600" y="1828800"/>
            <a:ext cx="4505131" cy="4114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Money Spent</a:t>
            </a:r>
            <a:endParaRPr lang="en-US" dirty="0"/>
          </a:p>
        </p:txBody>
      </p:sp>
      <p:sp>
        <p:nvSpPr>
          <p:cNvPr id="3" name="Content Placeholder 2"/>
          <p:cNvSpPr>
            <a:spLocks noGrp="1"/>
          </p:cNvSpPr>
          <p:nvPr>
            <p:ph idx="1"/>
          </p:nvPr>
        </p:nvSpPr>
        <p:spPr>
          <a:xfrm>
            <a:off x="4876800" y="1600201"/>
            <a:ext cx="3810000" cy="4525964"/>
          </a:xfrm>
        </p:spPr>
        <p:txBody>
          <a:bodyPr>
            <a:normAutofit fontScale="62500" lnSpcReduction="20000"/>
          </a:bodyPr>
          <a:lstStyle/>
          <a:p>
            <a:r>
              <a:rPr lang="en-US" dirty="0" smtClean="0"/>
              <a:t>Right Skewed</a:t>
            </a:r>
          </a:p>
          <a:p>
            <a:r>
              <a:rPr lang="en-US" dirty="0" err="1" smtClean="0"/>
              <a:t>Unimodal</a:t>
            </a:r>
            <a:endParaRPr lang="en-US" dirty="0" smtClean="0"/>
          </a:p>
          <a:p>
            <a:r>
              <a:rPr lang="en-US" dirty="0" smtClean="0"/>
              <a:t>Median : $4.39</a:t>
            </a:r>
          </a:p>
          <a:p>
            <a:r>
              <a:rPr lang="en-US" dirty="0" smtClean="0"/>
              <a:t>IQR: $0.10</a:t>
            </a:r>
          </a:p>
          <a:p>
            <a:r>
              <a:rPr lang="en-US" dirty="0" smtClean="0"/>
              <a:t>Range: $2.39-$9</a:t>
            </a:r>
          </a:p>
          <a:p>
            <a:r>
              <a:rPr lang="en-US" dirty="0" smtClean="0"/>
              <a:t>Possible outlier at $2.39</a:t>
            </a:r>
          </a:p>
          <a:p>
            <a:endParaRPr lang="en-US" dirty="0" smtClean="0"/>
          </a:p>
          <a:p>
            <a:r>
              <a:rPr lang="en-US" dirty="0" smtClean="0"/>
              <a:t>Generally, the customers of PS paid around $4.39. Since the price of a regular happens to be $4.39, we can conclude that the majority of PS customers orders a regular sized smoothie.</a:t>
            </a:r>
            <a:endParaRPr lang="en-US" dirty="0"/>
          </a:p>
        </p:txBody>
      </p:sp>
      <p:pic>
        <p:nvPicPr>
          <p:cNvPr id="4" name="Picture 3"/>
          <p:cNvPicPr/>
          <p:nvPr/>
        </p:nvPicPr>
        <p:blipFill>
          <a:blip r:embed="rId2" cstate="print"/>
          <a:srcRect/>
          <a:stretch>
            <a:fillRect/>
          </a:stretch>
        </p:blipFill>
        <p:spPr bwMode="auto">
          <a:xfrm>
            <a:off x="762000" y="1676400"/>
            <a:ext cx="4048125" cy="381190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Items Bought v. Gender</a:t>
            </a:r>
            <a:endParaRPr lang="en-US" dirty="0"/>
          </a:p>
        </p:txBody>
      </p:sp>
      <p:sp>
        <p:nvSpPr>
          <p:cNvPr id="3" name="Content Placeholder 2"/>
          <p:cNvSpPr>
            <a:spLocks noGrp="1"/>
          </p:cNvSpPr>
          <p:nvPr>
            <p:ph idx="1"/>
          </p:nvPr>
        </p:nvSpPr>
        <p:spPr>
          <a:xfrm>
            <a:off x="4419600" y="1676400"/>
            <a:ext cx="4724400" cy="4525964"/>
          </a:xfrm>
        </p:spPr>
        <p:txBody>
          <a:bodyPr>
            <a:normAutofit fontScale="55000" lnSpcReduction="20000"/>
          </a:bodyPr>
          <a:lstStyle/>
          <a:p>
            <a:r>
              <a:rPr lang="en-US" dirty="0" smtClean="0"/>
              <a:t>Female</a:t>
            </a:r>
          </a:p>
          <a:p>
            <a:pPr lvl="1"/>
            <a:r>
              <a:rPr lang="en-US" dirty="0" smtClean="0"/>
              <a:t>Right skewed</a:t>
            </a:r>
          </a:p>
          <a:p>
            <a:pPr lvl="1"/>
            <a:r>
              <a:rPr lang="en-US" dirty="0" err="1" smtClean="0"/>
              <a:t>Unimodal</a:t>
            </a:r>
            <a:endParaRPr lang="en-US" dirty="0" smtClean="0"/>
          </a:p>
          <a:p>
            <a:pPr lvl="1"/>
            <a:r>
              <a:rPr lang="en-US" dirty="0" smtClean="0"/>
              <a:t>Gap</a:t>
            </a:r>
          </a:p>
          <a:p>
            <a:pPr lvl="1"/>
            <a:r>
              <a:rPr lang="en-US" dirty="0" smtClean="0"/>
              <a:t>Median: 1</a:t>
            </a:r>
          </a:p>
          <a:p>
            <a:pPr lvl="1"/>
            <a:r>
              <a:rPr lang="en-US" dirty="0" smtClean="0"/>
              <a:t>IQR: 0</a:t>
            </a:r>
          </a:p>
          <a:p>
            <a:pPr lvl="1"/>
            <a:r>
              <a:rPr lang="en-US" dirty="0" smtClean="0"/>
              <a:t>Range: 1-4 items</a:t>
            </a:r>
          </a:p>
          <a:p>
            <a:r>
              <a:rPr lang="en-US" dirty="0" smtClean="0"/>
              <a:t>Male</a:t>
            </a:r>
          </a:p>
          <a:p>
            <a:pPr lvl="1"/>
            <a:r>
              <a:rPr lang="en-US" dirty="0" smtClean="0"/>
              <a:t>Right skewed</a:t>
            </a:r>
          </a:p>
          <a:p>
            <a:pPr lvl="1"/>
            <a:r>
              <a:rPr lang="en-US" dirty="0" err="1" smtClean="0"/>
              <a:t>Unimodal</a:t>
            </a:r>
            <a:endParaRPr lang="en-US" dirty="0" smtClean="0"/>
          </a:p>
          <a:p>
            <a:pPr lvl="1"/>
            <a:r>
              <a:rPr lang="en-US" dirty="0" smtClean="0"/>
              <a:t>Median: 1</a:t>
            </a:r>
          </a:p>
          <a:p>
            <a:pPr lvl="1"/>
            <a:r>
              <a:rPr lang="en-US" dirty="0" smtClean="0"/>
              <a:t>IQR: 0</a:t>
            </a:r>
          </a:p>
          <a:p>
            <a:pPr lvl="1"/>
            <a:r>
              <a:rPr lang="en-US" dirty="0" smtClean="0"/>
              <a:t>Range: 1-4 items</a:t>
            </a:r>
          </a:p>
          <a:p>
            <a:pPr lvl="1"/>
            <a:endParaRPr lang="en-US" dirty="0" smtClean="0"/>
          </a:p>
          <a:p>
            <a:pPr lvl="1"/>
            <a:r>
              <a:rPr lang="en-US" dirty="0" smtClean="0"/>
              <a:t>The males and females have the same median, range, and IQR of number of items bought. From this we can conclude that the amount of items bought is not based upon the gender of the person purchasing the items.</a:t>
            </a:r>
          </a:p>
          <a:p>
            <a:pPr lvl="1"/>
            <a:endParaRPr lang="en-US" dirty="0"/>
          </a:p>
        </p:txBody>
      </p:sp>
      <p:pic>
        <p:nvPicPr>
          <p:cNvPr id="4" name="Picture 3"/>
          <p:cNvPicPr/>
          <p:nvPr/>
        </p:nvPicPr>
        <p:blipFill>
          <a:blip r:embed="rId2" cstate="print"/>
          <a:srcRect/>
          <a:stretch>
            <a:fillRect/>
          </a:stretch>
        </p:blipFill>
        <p:spPr bwMode="auto">
          <a:xfrm>
            <a:off x="0" y="2133600"/>
            <a:ext cx="4267200" cy="332168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Athlete v. Size</a:t>
            </a:r>
            <a:endParaRPr lang="en-US" dirty="0"/>
          </a:p>
        </p:txBody>
      </p:sp>
      <p:sp>
        <p:nvSpPr>
          <p:cNvPr id="3" name="Content Placeholder 2"/>
          <p:cNvSpPr>
            <a:spLocks noGrp="1"/>
          </p:cNvSpPr>
          <p:nvPr>
            <p:ph idx="1"/>
          </p:nvPr>
        </p:nvSpPr>
        <p:spPr>
          <a:xfrm>
            <a:off x="4876800" y="1676400"/>
            <a:ext cx="3810000" cy="4648200"/>
          </a:xfrm>
        </p:spPr>
        <p:txBody>
          <a:bodyPr>
            <a:noAutofit/>
          </a:bodyPr>
          <a:lstStyle/>
          <a:p>
            <a:pPr lvl="1">
              <a:buNone/>
            </a:pPr>
            <a:r>
              <a:rPr lang="en-US" sz="1600" dirty="0" smtClean="0"/>
              <a:t>Non-A: 57/70 = 81.4%</a:t>
            </a:r>
          </a:p>
          <a:p>
            <a:pPr lvl="1">
              <a:buNone/>
            </a:pPr>
            <a:r>
              <a:rPr lang="en-US" sz="1600" dirty="0" smtClean="0"/>
              <a:t>Non-A Kids: 12/57 = 21.2%</a:t>
            </a:r>
          </a:p>
          <a:p>
            <a:pPr lvl="1">
              <a:buNone/>
            </a:pPr>
            <a:r>
              <a:rPr lang="en-US" sz="1600" dirty="0" smtClean="0"/>
              <a:t>Non-A </a:t>
            </a:r>
            <a:r>
              <a:rPr lang="en-US" sz="1600" dirty="0" err="1" smtClean="0"/>
              <a:t>Reg</a:t>
            </a:r>
            <a:r>
              <a:rPr lang="en-US" sz="1600" dirty="0" smtClean="0"/>
              <a:t>: 41/57= 71.9%</a:t>
            </a:r>
          </a:p>
          <a:p>
            <a:pPr lvl="1">
              <a:buNone/>
            </a:pPr>
            <a:r>
              <a:rPr lang="en-US" sz="1600" dirty="0" smtClean="0"/>
              <a:t>Athletes: 13/70 = 18.6%</a:t>
            </a:r>
          </a:p>
          <a:p>
            <a:pPr lvl="1">
              <a:buNone/>
            </a:pPr>
            <a:r>
              <a:rPr lang="en-US" sz="1600" dirty="0" smtClean="0"/>
              <a:t>A Kids – 1/13 = 7.7%</a:t>
            </a:r>
          </a:p>
          <a:p>
            <a:pPr lvl="1">
              <a:buNone/>
            </a:pPr>
            <a:r>
              <a:rPr lang="en-US" sz="1600" dirty="0" smtClean="0"/>
              <a:t>A </a:t>
            </a:r>
            <a:r>
              <a:rPr lang="en-US" sz="1600" dirty="0" err="1" smtClean="0"/>
              <a:t>Reg</a:t>
            </a:r>
            <a:r>
              <a:rPr lang="en-US" sz="1600" dirty="0" smtClean="0"/>
              <a:t> – 10/13 = 76.9%</a:t>
            </a:r>
          </a:p>
          <a:p>
            <a:pPr lvl="1">
              <a:buNone/>
            </a:pPr>
            <a:endParaRPr lang="en-US" sz="1600" dirty="0" smtClean="0"/>
          </a:p>
          <a:p>
            <a:pPr lvl="1">
              <a:buNone/>
            </a:pPr>
            <a:r>
              <a:rPr lang="en-US" sz="1600" dirty="0" smtClean="0"/>
              <a:t>Overall, more non-athletes got smoothies in general! Regular sizes were more often purchased between the non-</a:t>
            </a:r>
            <a:r>
              <a:rPr lang="en-US" sz="1600" dirty="0" err="1" smtClean="0"/>
              <a:t>a’s</a:t>
            </a:r>
            <a:r>
              <a:rPr lang="en-US" sz="1600" dirty="0" smtClean="0"/>
              <a:t> and athletes.</a:t>
            </a:r>
          </a:p>
          <a:p>
            <a:pPr lvl="1">
              <a:buNone/>
            </a:pPr>
            <a:endParaRPr lang="en-US" sz="1600" dirty="0" smtClean="0"/>
          </a:p>
          <a:p>
            <a:pPr lvl="1">
              <a:buNone/>
            </a:pPr>
            <a:r>
              <a:rPr lang="en-US" sz="1600" dirty="0" smtClean="0"/>
              <a:t>From this graph, we can conclude that the customers of PS are more often non-</a:t>
            </a:r>
            <a:r>
              <a:rPr lang="en-US" sz="1600" dirty="0" err="1" smtClean="0"/>
              <a:t>a’s</a:t>
            </a:r>
            <a:r>
              <a:rPr lang="en-US" sz="1600" dirty="0" smtClean="0"/>
              <a:t> than athletes!</a:t>
            </a:r>
          </a:p>
        </p:txBody>
      </p:sp>
      <p:pic>
        <p:nvPicPr>
          <p:cNvPr id="5" name="Picture 4"/>
          <p:cNvPicPr/>
          <p:nvPr/>
        </p:nvPicPr>
        <p:blipFill>
          <a:blip r:embed="rId2" cstate="print"/>
          <a:srcRect/>
          <a:stretch>
            <a:fillRect/>
          </a:stretch>
        </p:blipFill>
        <p:spPr bwMode="auto">
          <a:xfrm>
            <a:off x="223677" y="1752600"/>
            <a:ext cx="4500723" cy="406236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a:t>
            </a:r>
            <a:endParaRPr lang="en-US" dirty="0"/>
          </a:p>
        </p:txBody>
      </p:sp>
      <p:sp>
        <p:nvSpPr>
          <p:cNvPr id="3" name="Content Placeholder 2"/>
          <p:cNvSpPr>
            <a:spLocks noGrp="1"/>
          </p:cNvSpPr>
          <p:nvPr>
            <p:ph idx="1"/>
          </p:nvPr>
        </p:nvSpPr>
        <p:spPr/>
        <p:txBody>
          <a:bodyPr>
            <a:normAutofit fontScale="92500"/>
          </a:bodyPr>
          <a:lstStyle/>
          <a:p>
            <a:r>
              <a:rPr lang="en-US" dirty="0" smtClean="0"/>
              <a:t>If you were to walk into Planet Smoothie…</a:t>
            </a:r>
          </a:p>
          <a:p>
            <a:pPr lvl="1"/>
            <a:r>
              <a:rPr lang="en-US" dirty="0" smtClean="0"/>
              <a:t>Most people in the building would buy a cool blended smoothie</a:t>
            </a:r>
          </a:p>
          <a:p>
            <a:pPr lvl="1"/>
            <a:r>
              <a:rPr lang="en-US" dirty="0" smtClean="0"/>
              <a:t>Most would also order a regular size</a:t>
            </a:r>
          </a:p>
          <a:p>
            <a:pPr lvl="1"/>
            <a:r>
              <a:rPr lang="en-US" dirty="0" smtClean="0"/>
              <a:t>An equal amount of males and females would be in there</a:t>
            </a:r>
          </a:p>
          <a:p>
            <a:pPr lvl="1"/>
            <a:r>
              <a:rPr lang="en-US" dirty="0" smtClean="0"/>
              <a:t>There would be more non-athletes than athletes</a:t>
            </a:r>
          </a:p>
          <a:p>
            <a:pPr lvl="1"/>
            <a:r>
              <a:rPr lang="en-US" dirty="0" smtClean="0"/>
              <a:t>You would expect to spend around $4.49 and purchase one item</a:t>
            </a:r>
          </a:p>
          <a:p>
            <a:pPr lvl="1"/>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Planet Smoothie!</a:t>
            </a:r>
            <a:endParaRPr lang="en-US" dirty="0"/>
          </a:p>
        </p:txBody>
      </p:sp>
      <p:sp>
        <p:nvSpPr>
          <p:cNvPr id="3" name="Content Placeholder 2"/>
          <p:cNvSpPr>
            <a:spLocks noGrp="1"/>
          </p:cNvSpPr>
          <p:nvPr>
            <p:ph idx="1"/>
          </p:nvPr>
        </p:nvSpPr>
        <p:spPr/>
        <p:txBody>
          <a:bodyPr>
            <a:normAutofit/>
          </a:bodyPr>
          <a:lstStyle/>
          <a:p>
            <a:pPr algn="ctr"/>
            <a:r>
              <a:rPr lang="en-US" sz="2400" dirty="0" smtClean="0"/>
              <a:t>3</a:t>
            </a:r>
            <a:r>
              <a:rPr lang="en-US" sz="2400" baseline="30000" dirty="0" smtClean="0"/>
              <a:t>rd</a:t>
            </a:r>
            <a:r>
              <a:rPr lang="en-US" sz="2400" dirty="0" smtClean="0"/>
              <a:t> Largest American Smoothie Company</a:t>
            </a:r>
          </a:p>
          <a:p>
            <a:pPr algn="ctr"/>
            <a:r>
              <a:rPr lang="en-US" sz="2400" dirty="0" smtClean="0"/>
              <a:t>Founded 1995; Atlanta, GA</a:t>
            </a:r>
          </a:p>
          <a:p>
            <a:pPr algn="ctr"/>
            <a:r>
              <a:rPr lang="en-US" sz="2400" dirty="0" smtClean="0"/>
              <a:t>Bonnie Rhinehardt</a:t>
            </a:r>
          </a:p>
          <a:p>
            <a:pPr lvl="1" algn="ctr"/>
            <a:r>
              <a:rPr lang="en-US" sz="2000" dirty="0" smtClean="0"/>
              <a:t>President</a:t>
            </a:r>
          </a:p>
          <a:p>
            <a:pPr algn="ctr"/>
            <a:r>
              <a:rPr lang="en-US" sz="2400" dirty="0" smtClean="0"/>
              <a:t>Franchise</a:t>
            </a:r>
          </a:p>
          <a:p>
            <a:pPr algn="ctr"/>
            <a:r>
              <a:rPr lang="en-US" sz="2400" dirty="0" smtClean="0"/>
              <a:t>16 States</a:t>
            </a:r>
          </a:p>
          <a:p>
            <a:pPr lvl="1" algn="ctr"/>
            <a:r>
              <a:rPr lang="en-US" sz="2000" dirty="0" smtClean="0"/>
              <a:t>Doylestown, PA</a:t>
            </a:r>
          </a:p>
          <a:p>
            <a:pPr algn="ctr"/>
            <a:endParaRPr lang="en-US" sz="2400" dirty="0"/>
          </a:p>
        </p:txBody>
      </p:sp>
      <p:pic>
        <p:nvPicPr>
          <p:cNvPr id="1030" name="Picture 6" descr="http://franchises.findthebest.com/sites/default/files/169/media/images/Planet%20Smoothie.png"/>
          <p:cNvPicPr>
            <a:picLocks noChangeAspect="1" noChangeArrowheads="1"/>
          </p:cNvPicPr>
          <p:nvPr/>
        </p:nvPicPr>
        <p:blipFill>
          <a:blip r:embed="rId2" cstate="print"/>
          <a:srcRect/>
          <a:stretch>
            <a:fillRect/>
          </a:stretch>
        </p:blipFill>
        <p:spPr bwMode="auto">
          <a:xfrm>
            <a:off x="6477000" y="4074695"/>
            <a:ext cx="2426969" cy="2554706"/>
          </a:xfrm>
          <a:prstGeom prst="rect">
            <a:avLst/>
          </a:prstGeom>
          <a:noFill/>
        </p:spPr>
      </p:pic>
      <p:pic>
        <p:nvPicPr>
          <p:cNvPr id="1032" name="Picture 8" descr="http://blogs.orlandosentinel.com/features_food_blog/files/2010/03/Signature_RGB_JPG_Bene_Pink-300x165.jpg"/>
          <p:cNvPicPr>
            <a:picLocks noChangeAspect="1" noChangeArrowheads="1"/>
          </p:cNvPicPr>
          <p:nvPr/>
        </p:nvPicPr>
        <p:blipFill>
          <a:blip r:embed="rId3" cstate="print"/>
          <a:srcRect/>
          <a:stretch>
            <a:fillRect/>
          </a:stretch>
        </p:blipFill>
        <p:spPr bwMode="auto">
          <a:xfrm>
            <a:off x="609600" y="4724400"/>
            <a:ext cx="2857500" cy="1571626"/>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Bias &amp; Error</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Only went to one PS</a:t>
            </a:r>
          </a:p>
          <a:p>
            <a:r>
              <a:rPr lang="en-US" dirty="0" smtClean="0"/>
              <a:t>Assumed age and athleticism</a:t>
            </a:r>
          </a:p>
          <a:p>
            <a:r>
              <a:rPr lang="en-US" dirty="0" smtClean="0"/>
              <a:t>Only 70 samples; could’ve increased size</a:t>
            </a:r>
          </a:p>
          <a:p>
            <a:r>
              <a:rPr lang="en-US" dirty="0" smtClean="0"/>
              <a:t>Only went on the weekend – rules out anyone that goes after work, school</a:t>
            </a:r>
          </a:p>
          <a:p>
            <a:r>
              <a:rPr lang="en-US" dirty="0" smtClean="0"/>
              <a:t>Holiday weekend!</a:t>
            </a:r>
          </a:p>
          <a:p>
            <a:r>
              <a:rPr lang="en-US" dirty="0" err="1" smtClean="0"/>
              <a:t>Misrecordings</a:t>
            </a:r>
            <a:endParaRPr lang="en-US" dirty="0" smtClean="0"/>
          </a:p>
          <a:p>
            <a:r>
              <a:rPr lang="en-US" dirty="0" smtClean="0"/>
              <a:t>Customers buying for other people (not present)</a:t>
            </a:r>
          </a:p>
          <a:p>
            <a:r>
              <a:rPr lang="en-US" dirty="0" smtClean="0"/>
              <a:t>Some hours may have been busier than others</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Conclusion/Opinions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We had fun!</a:t>
            </a:r>
          </a:p>
          <a:p>
            <a:r>
              <a:rPr lang="en-US" dirty="0" smtClean="0"/>
              <a:t>We thought more athletes would be there</a:t>
            </a:r>
          </a:p>
          <a:p>
            <a:r>
              <a:rPr lang="en-US" dirty="0" smtClean="0"/>
              <a:t>We eliminated blasts as a variable…no one ordered them as additional items</a:t>
            </a:r>
          </a:p>
          <a:p>
            <a:r>
              <a:rPr lang="en-US" dirty="0" smtClean="0"/>
              <a:t>Not many people ordered more than just a smoothie</a:t>
            </a:r>
          </a:p>
          <a:p>
            <a:r>
              <a:rPr lang="en-US" dirty="0" smtClean="0"/>
              <a:t>Most of our predictions were correct</a:t>
            </a:r>
          </a:p>
          <a:p>
            <a:r>
              <a:rPr lang="en-US" dirty="0" smtClean="0"/>
              <a:t>Less males got wellness and weight loss smoothies</a:t>
            </a:r>
          </a:p>
          <a:p>
            <a:r>
              <a:rPr lang="en-US" dirty="0" smtClean="0"/>
              <a:t>For a better sample, we would change the days we went, especially since it was a holiday. Also, we would want to go on weekdays as well as weekends to vary our sample.</a:t>
            </a:r>
          </a:p>
          <a:p>
            <a:endParaRPr lang="en-US" dirty="0" smtClean="0"/>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 of Topic</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We went to Planet Smoothie in Doylestown!</a:t>
            </a:r>
          </a:p>
          <a:p>
            <a:r>
              <a:rPr lang="en-US" dirty="0" smtClean="0"/>
              <a:t>Recorded</a:t>
            </a:r>
          </a:p>
          <a:p>
            <a:pPr lvl="1"/>
            <a:r>
              <a:rPr lang="en-US" dirty="0" smtClean="0"/>
              <a:t>Size</a:t>
            </a:r>
          </a:p>
          <a:p>
            <a:pPr lvl="1"/>
            <a:r>
              <a:rPr lang="en-US" dirty="0" smtClean="0"/>
              <a:t>Money Spent</a:t>
            </a:r>
          </a:p>
          <a:p>
            <a:pPr lvl="1"/>
            <a:r>
              <a:rPr lang="en-US" dirty="0" smtClean="0"/>
              <a:t>Age</a:t>
            </a:r>
          </a:p>
          <a:p>
            <a:pPr lvl="1"/>
            <a:r>
              <a:rPr lang="en-US" dirty="0" smtClean="0"/>
              <a:t>Type of Smoothie</a:t>
            </a:r>
          </a:p>
          <a:p>
            <a:pPr lvl="1"/>
            <a:r>
              <a:rPr lang="en-US" dirty="0" smtClean="0"/>
              <a:t>Athlete/Non-Athlete</a:t>
            </a:r>
          </a:p>
          <a:p>
            <a:pPr lvl="1"/>
            <a:r>
              <a:rPr lang="en-US" dirty="0" smtClean="0"/>
              <a:t>Gender</a:t>
            </a:r>
          </a:p>
          <a:p>
            <a:pPr lvl="1"/>
            <a:r>
              <a:rPr lang="en-US" dirty="0" smtClean="0"/>
              <a:t># Items Purchased</a:t>
            </a:r>
          </a:p>
          <a:p>
            <a:r>
              <a:rPr lang="en-US" dirty="0" smtClean="0"/>
              <a:t>We wanted to see if there was any association between the variables!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Stood where people ordered/paid &amp; recorded our data</a:t>
            </a:r>
          </a:p>
          <a:p>
            <a:r>
              <a:rPr lang="en-US" dirty="0" smtClean="0"/>
              <a:t>Collected data from every 3</a:t>
            </a:r>
            <a:r>
              <a:rPr lang="en-US" baseline="30000" dirty="0" smtClean="0"/>
              <a:t>rd</a:t>
            </a:r>
            <a:r>
              <a:rPr lang="en-US" dirty="0" smtClean="0"/>
              <a:t> person to order</a:t>
            </a:r>
          </a:p>
          <a:p>
            <a:r>
              <a:rPr lang="en-US" dirty="0" smtClean="0"/>
              <a:t>Tests:</a:t>
            </a:r>
          </a:p>
          <a:p>
            <a:pPr lvl="1"/>
            <a:r>
              <a:rPr lang="en-US" dirty="0" smtClean="0"/>
              <a:t>1-Sample T-Interval – Avg. $ Spent</a:t>
            </a:r>
          </a:p>
          <a:p>
            <a:pPr lvl="1"/>
            <a:r>
              <a:rPr lang="en-US" dirty="0" smtClean="0"/>
              <a:t>Test of Independence – Gender v. Smoothie Size</a:t>
            </a:r>
          </a:p>
          <a:p>
            <a:pPr lvl="1"/>
            <a:r>
              <a:rPr lang="en-US" dirty="0" smtClean="0"/>
              <a:t>Test of Independence: Athlete v. Smoothie Type</a:t>
            </a:r>
          </a:p>
          <a:p>
            <a:pPr lvl="1"/>
            <a:r>
              <a:rPr lang="en-US" dirty="0" smtClean="0"/>
              <a:t>1-Prop Z-Test: Amount of Regular Sized Smoothies</a:t>
            </a:r>
          </a:p>
          <a:p>
            <a:pPr lvl="1"/>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1-Sample T-Interval</a:t>
            </a:r>
            <a:br>
              <a:rPr lang="en-US" dirty="0" smtClean="0"/>
            </a:br>
            <a:r>
              <a:rPr lang="en-US" dirty="0" smtClean="0"/>
              <a:t>Amount of $ Spent</a:t>
            </a:r>
            <a:endParaRPr lang="en-US" dirty="0"/>
          </a:p>
        </p:txBody>
      </p:sp>
      <p:sp>
        <p:nvSpPr>
          <p:cNvPr id="4" name="Content Placeholder 3"/>
          <p:cNvSpPr>
            <a:spLocks noGrp="1"/>
          </p:cNvSpPr>
          <p:nvPr>
            <p:ph sz="half" idx="1"/>
          </p:nvPr>
        </p:nvSpPr>
        <p:spPr>
          <a:xfrm>
            <a:off x="838200" y="1752600"/>
            <a:ext cx="3276600" cy="4495800"/>
          </a:xfrm>
        </p:spPr>
        <p:txBody>
          <a:bodyPr>
            <a:normAutofit fontScale="92500" lnSpcReduction="10000"/>
          </a:bodyPr>
          <a:lstStyle/>
          <a:p>
            <a:pPr marL="914400" lvl="1" indent="-457200">
              <a:buAutoNum type="arabicPeriod"/>
            </a:pPr>
            <a:r>
              <a:rPr lang="en-US" sz="2800" b="1" dirty="0" smtClean="0"/>
              <a:t>SRS</a:t>
            </a:r>
          </a:p>
          <a:p>
            <a:pPr marL="914400" lvl="1" indent="-457200">
              <a:buNone/>
            </a:pPr>
            <a:endParaRPr lang="en-US" sz="2800" b="1" dirty="0" smtClean="0"/>
          </a:p>
          <a:p>
            <a:pPr lvl="1">
              <a:buNone/>
            </a:pPr>
            <a:r>
              <a:rPr lang="en-US" sz="2800" b="1" dirty="0" smtClean="0"/>
              <a:t>2. Normal population or n ≥ 30</a:t>
            </a:r>
          </a:p>
          <a:p>
            <a:pPr lvl="1">
              <a:buNone/>
            </a:pPr>
            <a:endParaRPr lang="en-US" sz="2800" b="1" dirty="0" smtClean="0"/>
          </a:p>
          <a:p>
            <a:pPr lvl="1">
              <a:buNone/>
            </a:pPr>
            <a:r>
              <a:rPr lang="en-US" sz="2800" b="1" dirty="0" smtClean="0"/>
              <a:t>3. Population ≥ 10n</a:t>
            </a:r>
          </a:p>
          <a:p>
            <a:pPr lvl="1">
              <a:buNone/>
            </a:pPr>
            <a:endParaRPr lang="en-US" sz="2800" b="1" dirty="0" smtClean="0"/>
          </a:p>
          <a:p>
            <a:pPr lvl="1">
              <a:buNone/>
            </a:pPr>
            <a:r>
              <a:rPr lang="en-US" sz="1800" b="1" dirty="0" smtClean="0"/>
              <a:t>Conditions Met </a:t>
            </a:r>
            <a:r>
              <a:rPr lang="en-US" sz="1800" b="1" dirty="0" smtClean="0">
                <a:sym typeface="Wingdings" pitchFamily="2" charset="2"/>
              </a:rPr>
              <a:t> T-Distribution  1-Sample T-Interval</a:t>
            </a:r>
            <a:endParaRPr lang="en-US" sz="1800" b="1" dirty="0" smtClean="0"/>
          </a:p>
        </p:txBody>
      </p:sp>
      <p:sp>
        <p:nvSpPr>
          <p:cNvPr id="5" name="Content Placeholder 4"/>
          <p:cNvSpPr>
            <a:spLocks noGrp="1"/>
          </p:cNvSpPr>
          <p:nvPr>
            <p:ph sz="half" idx="2"/>
          </p:nvPr>
        </p:nvSpPr>
        <p:spPr>
          <a:xfrm>
            <a:off x="5105400" y="1752600"/>
            <a:ext cx="3352800" cy="4419600"/>
          </a:xfrm>
        </p:spPr>
        <p:txBody>
          <a:bodyPr>
            <a:normAutofit fontScale="92500" lnSpcReduction="10000"/>
          </a:bodyPr>
          <a:lstStyle/>
          <a:p>
            <a:pPr marL="514350" indent="-514350">
              <a:buAutoNum type="arabicPeriod"/>
            </a:pPr>
            <a:r>
              <a:rPr lang="en-US" b="1" dirty="0" smtClean="0"/>
              <a:t>Systematic Sample – assumed random</a:t>
            </a:r>
            <a:br>
              <a:rPr lang="en-US" b="1" dirty="0" smtClean="0"/>
            </a:br>
            <a:endParaRPr lang="en-US" b="1" dirty="0" smtClean="0"/>
          </a:p>
          <a:p>
            <a:pPr marL="514350" indent="-514350">
              <a:buAutoNum type="arabicPeriod"/>
            </a:pPr>
            <a:r>
              <a:rPr lang="en-US" b="1" dirty="0" smtClean="0"/>
              <a:t>N=70 ≥ n=30</a:t>
            </a:r>
            <a:br>
              <a:rPr lang="en-US" b="1" dirty="0" smtClean="0"/>
            </a:br>
            <a:endParaRPr lang="en-US" b="1" dirty="0" smtClean="0"/>
          </a:p>
          <a:p>
            <a:pPr marL="514350" indent="-514350">
              <a:buAutoNum type="arabicPeriod"/>
            </a:pPr>
            <a:r>
              <a:rPr lang="en-US" b="1" dirty="0" smtClean="0"/>
              <a:t>The amount of people that go to Planet Smoothie is greater than 700 people</a:t>
            </a:r>
            <a:endParaRPr lang="en-US"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1-Sample T-Interval: Avg. Amount of $ Spent</a:t>
            </a:r>
            <a:endParaRPr lang="en-US" dirty="0"/>
          </a:p>
        </p:txBody>
      </p:sp>
      <p:sp>
        <p:nvSpPr>
          <p:cNvPr id="3" name="Content Placeholder 2"/>
          <p:cNvSpPr>
            <a:spLocks noGrp="1"/>
          </p:cNvSpPr>
          <p:nvPr>
            <p:ph idx="1"/>
          </p:nvPr>
        </p:nvSpPr>
        <p:spPr>
          <a:xfrm>
            <a:off x="457200" y="3657600"/>
            <a:ext cx="8229600" cy="2468564"/>
          </a:xfrm>
        </p:spPr>
        <p:txBody>
          <a:bodyPr>
            <a:normAutofit fontScale="85000" lnSpcReduction="10000"/>
          </a:bodyPr>
          <a:lstStyle/>
          <a:p>
            <a:r>
              <a:rPr lang="en-US" dirty="0" smtClean="0"/>
              <a:t>We are 95% confident that the average amount of money spent at Planet Smoothie is between $4.36 and $4.80.</a:t>
            </a:r>
          </a:p>
          <a:p>
            <a:r>
              <a:rPr lang="en-US" dirty="0" smtClean="0"/>
              <a:t>In repeated samples of 70 subjects, the confidence interval generated would capture the average amount spent 95% of the time.</a:t>
            </a:r>
            <a:endParaRPr lang="en-US" dirty="0"/>
          </a:p>
        </p:txBody>
      </p:sp>
      <p:sp>
        <p:nvSpPr>
          <p:cNvPr id="5" name="Oval 4"/>
          <p:cNvSpPr/>
          <p:nvPr/>
        </p:nvSpPr>
        <p:spPr>
          <a:xfrm>
            <a:off x="228600" y="1752600"/>
            <a:ext cx="8686800" cy="16002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dirty="0"/>
          </a:p>
        </p:txBody>
      </p:sp>
      <p:graphicFrame>
        <p:nvGraphicFramePr>
          <p:cNvPr id="16389" name="Object 5"/>
          <p:cNvGraphicFramePr>
            <a:graphicFrameLocks noChangeAspect="1"/>
          </p:cNvGraphicFramePr>
          <p:nvPr/>
        </p:nvGraphicFramePr>
        <p:xfrm>
          <a:off x="533400" y="2095500"/>
          <a:ext cx="8258464" cy="876300"/>
        </p:xfrm>
        <a:graphic>
          <a:graphicData uri="http://schemas.openxmlformats.org/presentationml/2006/ole">
            <p:oleObj spid="_x0000_s16389" name="Equation" r:id="rId3" imgW="3949560" imgH="419040" progId="Equation.3">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Test for Independence: Gender v. Smoothie Size</a:t>
            </a:r>
            <a:endParaRPr lang="en-US" dirty="0"/>
          </a:p>
        </p:txBody>
      </p:sp>
      <p:sp>
        <p:nvSpPr>
          <p:cNvPr id="3" name="Content Placeholder 2"/>
          <p:cNvSpPr>
            <a:spLocks noGrp="1"/>
          </p:cNvSpPr>
          <p:nvPr>
            <p:ph idx="1"/>
          </p:nvPr>
        </p:nvSpPr>
        <p:spPr>
          <a:xfrm>
            <a:off x="1066800" y="3657600"/>
            <a:ext cx="6705600" cy="2773363"/>
          </a:xfrm>
        </p:spPr>
        <p:txBody>
          <a:bodyPr>
            <a:normAutofit fontScale="92500" lnSpcReduction="20000"/>
          </a:bodyPr>
          <a:lstStyle/>
          <a:p>
            <a:r>
              <a:rPr lang="en-US" dirty="0" smtClean="0"/>
              <a:t>We wanted to see if gender had any association with the size of smoothie purchased by Planet Smoothie customers. We removed Medium sized smoothies because not enough customers bought that size to run this test.</a:t>
            </a:r>
            <a:endParaRPr lang="en-US" dirty="0"/>
          </a:p>
        </p:txBody>
      </p:sp>
      <p:pic>
        <p:nvPicPr>
          <p:cNvPr id="34818" name="Picture 2"/>
          <p:cNvPicPr>
            <a:picLocks noChangeAspect="1" noChangeArrowheads="1"/>
          </p:cNvPicPr>
          <p:nvPr/>
        </p:nvPicPr>
        <p:blipFill>
          <a:blip r:embed="rId2" cstate="print"/>
          <a:srcRect t="11111" r="40406" b="69630"/>
          <a:stretch>
            <a:fillRect/>
          </a:stretch>
        </p:blipFill>
        <p:spPr bwMode="auto">
          <a:xfrm>
            <a:off x="1752600" y="1524000"/>
            <a:ext cx="5029200" cy="1981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Test for Independence: </a:t>
            </a:r>
            <a:br>
              <a:rPr lang="en-US" dirty="0" smtClean="0"/>
            </a:br>
            <a:r>
              <a:rPr lang="en-US" dirty="0" smtClean="0"/>
              <a:t>Gender v. Smoothie Size</a:t>
            </a:r>
            <a:endParaRPr lang="en-US" dirty="0"/>
          </a:p>
        </p:txBody>
      </p:sp>
      <p:sp>
        <p:nvSpPr>
          <p:cNvPr id="6" name="Content Placeholder 5"/>
          <p:cNvSpPr>
            <a:spLocks noGrp="1"/>
          </p:cNvSpPr>
          <p:nvPr>
            <p:ph sz="half" idx="2"/>
          </p:nvPr>
        </p:nvSpPr>
        <p:spPr>
          <a:xfrm>
            <a:off x="381000" y="3276601"/>
            <a:ext cx="4116389" cy="2849562"/>
          </a:xfrm>
        </p:spPr>
        <p:txBody>
          <a:bodyPr>
            <a:normAutofit fontScale="77500" lnSpcReduction="20000"/>
          </a:bodyPr>
          <a:lstStyle/>
          <a:p>
            <a:r>
              <a:rPr lang="en-US" dirty="0" smtClean="0"/>
              <a:t>Categorical Data</a:t>
            </a:r>
          </a:p>
          <a:p>
            <a:endParaRPr lang="en-US" dirty="0" smtClean="0"/>
          </a:p>
          <a:p>
            <a:r>
              <a:rPr lang="en-US" dirty="0" smtClean="0"/>
              <a:t>SRS</a:t>
            </a:r>
          </a:p>
          <a:p>
            <a:endParaRPr lang="en-US" dirty="0" smtClean="0"/>
          </a:p>
          <a:p>
            <a:r>
              <a:rPr lang="en-US" dirty="0" smtClean="0"/>
              <a:t>All expected cell counts are greater or equal to 5</a:t>
            </a:r>
          </a:p>
          <a:p>
            <a:endParaRPr lang="en-US" dirty="0" smtClean="0"/>
          </a:p>
          <a:p>
            <a:r>
              <a:rPr lang="en-US" dirty="0" smtClean="0"/>
              <a:t>All conditions met </a:t>
            </a:r>
            <a:r>
              <a:rPr lang="en-US" dirty="0" smtClean="0">
                <a:sym typeface="Wingdings" pitchFamily="2" charset="2"/>
              </a:rPr>
              <a:t></a:t>
            </a:r>
            <a:r>
              <a:rPr lang="en-US" i="1" dirty="0" smtClean="0">
                <a:sym typeface="Wingdings" pitchFamily="2" charset="2"/>
              </a:rPr>
              <a:t> x</a:t>
            </a:r>
            <a:r>
              <a:rPr lang="en-US" i="1" baseline="30000" dirty="0" smtClean="0">
                <a:sym typeface="Wingdings" pitchFamily="2" charset="2"/>
              </a:rPr>
              <a:t>2</a:t>
            </a:r>
            <a:r>
              <a:rPr lang="en-US" i="1" dirty="0" smtClean="0">
                <a:sym typeface="Wingdings" pitchFamily="2" charset="2"/>
              </a:rPr>
              <a:t> </a:t>
            </a:r>
            <a:r>
              <a:rPr lang="en-US" dirty="0" smtClean="0">
                <a:sym typeface="Wingdings" pitchFamily="2" charset="2"/>
              </a:rPr>
              <a:t>test distribution </a:t>
            </a:r>
            <a:r>
              <a:rPr lang="en-US" i="1" dirty="0" smtClean="0">
                <a:sym typeface="Wingdings" pitchFamily="2" charset="2"/>
              </a:rPr>
              <a:t>x</a:t>
            </a:r>
            <a:r>
              <a:rPr lang="en-US" i="1" baseline="30000" dirty="0" smtClean="0">
                <a:sym typeface="Wingdings" pitchFamily="2" charset="2"/>
              </a:rPr>
              <a:t>2  </a:t>
            </a:r>
            <a:r>
              <a:rPr lang="en-US" dirty="0" smtClean="0">
                <a:sym typeface="Wingdings" pitchFamily="2" charset="2"/>
              </a:rPr>
              <a:t>test for independence</a:t>
            </a:r>
            <a:endParaRPr lang="en-US" dirty="0"/>
          </a:p>
        </p:txBody>
      </p:sp>
      <p:sp>
        <p:nvSpPr>
          <p:cNvPr id="8" name="Content Placeholder 7"/>
          <p:cNvSpPr>
            <a:spLocks noGrp="1"/>
          </p:cNvSpPr>
          <p:nvPr>
            <p:ph sz="quarter" idx="4"/>
          </p:nvPr>
        </p:nvSpPr>
        <p:spPr>
          <a:xfrm>
            <a:off x="4645026" y="3276601"/>
            <a:ext cx="4041775" cy="2849562"/>
          </a:xfrm>
        </p:spPr>
        <p:txBody>
          <a:bodyPr>
            <a:normAutofit fontScale="92500" lnSpcReduction="10000"/>
          </a:bodyPr>
          <a:lstStyle/>
          <a:p>
            <a:r>
              <a:rPr lang="en-US" dirty="0" smtClean="0"/>
              <a:t>Gender and Smoothie Size are categorical variables</a:t>
            </a:r>
          </a:p>
          <a:p>
            <a:endParaRPr lang="en-US" dirty="0" smtClean="0"/>
          </a:p>
          <a:p>
            <a:r>
              <a:rPr lang="en-US" dirty="0" smtClean="0"/>
              <a:t>Stratified sample taken </a:t>
            </a:r>
            <a:r>
              <a:rPr lang="en-US" dirty="0" smtClean="0">
                <a:sym typeface="Wingdings" pitchFamily="2" charset="2"/>
              </a:rPr>
              <a:t> assumed random</a:t>
            </a:r>
          </a:p>
          <a:p>
            <a:endParaRPr lang="en-US" dirty="0" smtClean="0">
              <a:sym typeface="Wingdings" pitchFamily="2" charset="2"/>
            </a:endParaRPr>
          </a:p>
          <a:p>
            <a:r>
              <a:rPr lang="en-US" dirty="0" smtClean="0">
                <a:sym typeface="Wingdings" pitchFamily="2" charset="2"/>
              </a:rPr>
              <a:t>All expected cell counts greater than 5!</a:t>
            </a:r>
            <a:endParaRPr lang="en-US" dirty="0"/>
          </a:p>
        </p:txBody>
      </p:sp>
      <p:sp>
        <p:nvSpPr>
          <p:cNvPr id="9" name="Content Placeholder 3"/>
          <p:cNvSpPr txBox="1">
            <a:spLocks/>
          </p:cNvSpPr>
          <p:nvPr/>
        </p:nvSpPr>
        <p:spPr>
          <a:xfrm>
            <a:off x="2133600" y="1676400"/>
            <a:ext cx="4800600" cy="1371600"/>
          </a:xfrm>
          <a:prstGeom prst="rect">
            <a:avLst/>
          </a:prstGeom>
          <a:scene3d>
            <a:camera prst="orthographicFront"/>
            <a:lightRig rig="threePt" dir="t"/>
          </a:scene3d>
          <a:sp3d>
            <a:bevelT/>
          </a:sp3d>
        </p:spPr>
        <p:style>
          <a:lnRef idx="2">
            <a:schemeClr val="accent2"/>
          </a:lnRef>
          <a:fillRef idx="1">
            <a:schemeClr val="lt1"/>
          </a:fillRef>
          <a:effectRef idx="0">
            <a:schemeClr val="accent2"/>
          </a:effectRef>
          <a:fontRef idx="minor">
            <a:schemeClr val="dk1"/>
          </a:fontRef>
        </p:style>
        <p:txBody>
          <a:bodyPr vert="horz" lIns="91440" tIns="45720" rIns="91440" bIns="45720" rtlCol="0">
            <a:noAutofit/>
          </a:bodyPr>
          <a:lstStyle/>
          <a:p>
            <a:pPr marL="914400" marR="0" lvl="1" indent="-457200" algn="l" defTabSz="914400" rtl="0" eaLnBrk="1" fontAlgn="auto" latinLnBrk="0" hangingPunct="1">
              <a:lnSpc>
                <a:spcPct val="100000"/>
              </a:lnSpc>
              <a:spcBef>
                <a:spcPct val="20000"/>
              </a:spcBef>
              <a:spcAft>
                <a:spcPts val="0"/>
              </a:spcAft>
              <a:buClrTx/>
              <a:buSzTx/>
              <a:tabLst/>
              <a:defRPr/>
            </a:pPr>
            <a:r>
              <a:rPr lang="en-US" sz="1600" b="1" dirty="0" smtClean="0">
                <a:solidFill>
                  <a:srgbClr val="FFC000"/>
                </a:solidFill>
                <a:latin typeface="Dotum" pitchFamily="34" charset="-127"/>
                <a:ea typeface="Dotum" pitchFamily="34" charset="-127"/>
              </a:rPr>
              <a:t>H</a:t>
            </a:r>
            <a:r>
              <a:rPr lang="en-US" sz="1600" b="1" baseline="-25000" dirty="0" smtClean="0">
                <a:solidFill>
                  <a:srgbClr val="FFC000"/>
                </a:solidFill>
                <a:latin typeface="Dotum" pitchFamily="34" charset="-127"/>
                <a:ea typeface="Dotum" pitchFamily="34" charset="-127"/>
              </a:rPr>
              <a:t>O</a:t>
            </a:r>
            <a:r>
              <a:rPr lang="en-US" sz="1600" b="1" dirty="0" smtClean="0">
                <a:solidFill>
                  <a:srgbClr val="FFC000"/>
                </a:solidFill>
                <a:latin typeface="Dotum" pitchFamily="34" charset="-127"/>
                <a:ea typeface="Dotum" pitchFamily="34" charset="-127"/>
              </a:rPr>
              <a:t>: There is no association between gender and smoothie size.</a:t>
            </a:r>
            <a:br>
              <a:rPr lang="en-US" sz="1600" b="1" dirty="0" smtClean="0">
                <a:solidFill>
                  <a:srgbClr val="FFC000"/>
                </a:solidFill>
                <a:latin typeface="Dotum" pitchFamily="34" charset="-127"/>
                <a:ea typeface="Dotum" pitchFamily="34" charset="-127"/>
              </a:rPr>
            </a:br>
            <a:endParaRPr lang="en-US" sz="1600" b="1" dirty="0" smtClean="0">
              <a:solidFill>
                <a:srgbClr val="FFC000"/>
              </a:solidFill>
              <a:latin typeface="Dotum" pitchFamily="34" charset="-127"/>
              <a:ea typeface="Dotum" pitchFamily="34" charset="-127"/>
            </a:endParaRPr>
          </a:p>
          <a:p>
            <a:pPr marL="914400" marR="0" lvl="1" indent="-457200" algn="l" defTabSz="914400" rtl="0" eaLnBrk="1" fontAlgn="auto" latinLnBrk="0" hangingPunct="1">
              <a:lnSpc>
                <a:spcPct val="100000"/>
              </a:lnSpc>
              <a:spcBef>
                <a:spcPct val="20000"/>
              </a:spcBef>
              <a:spcAft>
                <a:spcPts val="0"/>
              </a:spcAft>
              <a:buClrTx/>
              <a:buSzTx/>
              <a:tabLst/>
              <a:defRPr/>
            </a:pPr>
            <a:r>
              <a:rPr kumimoji="0" lang="en-US" sz="1600" b="1" i="0" u="none" strike="noStrike" kern="1200" cap="none" spc="0" normalizeH="0" baseline="0" noProof="0" dirty="0" smtClean="0">
                <a:ln>
                  <a:noFill/>
                </a:ln>
                <a:solidFill>
                  <a:srgbClr val="FFC000"/>
                </a:solidFill>
                <a:effectLst/>
                <a:uLnTx/>
                <a:uFillTx/>
                <a:latin typeface="Dotum" pitchFamily="34" charset="-127"/>
                <a:ea typeface="Dotum" pitchFamily="34" charset="-127"/>
                <a:cs typeface="+mn-cs"/>
              </a:rPr>
              <a:t>H</a:t>
            </a:r>
            <a:r>
              <a:rPr kumimoji="0" lang="en-US" sz="1600" b="1" i="0" u="none" strike="noStrike" kern="1200" cap="none" spc="0" normalizeH="0" baseline="-25000" noProof="0" dirty="0" smtClean="0">
                <a:ln>
                  <a:noFill/>
                </a:ln>
                <a:solidFill>
                  <a:srgbClr val="FFC000"/>
                </a:solidFill>
                <a:effectLst/>
                <a:uLnTx/>
                <a:uFillTx/>
                <a:latin typeface="Dotum" pitchFamily="34" charset="-127"/>
                <a:ea typeface="Dotum" pitchFamily="34" charset="-127"/>
                <a:cs typeface="+mn-cs"/>
              </a:rPr>
              <a:t>A</a:t>
            </a:r>
            <a:r>
              <a:rPr kumimoji="0" lang="en-US" sz="1600" b="1" i="0" u="none" strike="noStrike" kern="1200" cap="none" spc="0" normalizeH="0" baseline="0" noProof="0" dirty="0" smtClean="0">
                <a:ln>
                  <a:noFill/>
                </a:ln>
                <a:solidFill>
                  <a:srgbClr val="FFC000"/>
                </a:solidFill>
                <a:effectLst/>
                <a:uLnTx/>
                <a:uFillTx/>
                <a:latin typeface="Dotum" pitchFamily="34" charset="-127"/>
                <a:ea typeface="Dotum" pitchFamily="34" charset="-127"/>
                <a:cs typeface="+mn-cs"/>
              </a:rPr>
              <a:t>:</a:t>
            </a:r>
            <a:r>
              <a:rPr kumimoji="0" lang="en-US" sz="1600" b="1" i="0" u="none" strike="noStrike" kern="1200" cap="none" spc="0" normalizeH="0" noProof="0" dirty="0" smtClean="0">
                <a:ln>
                  <a:noFill/>
                </a:ln>
                <a:solidFill>
                  <a:srgbClr val="FFC000"/>
                </a:solidFill>
                <a:effectLst/>
                <a:uLnTx/>
                <a:uFillTx/>
                <a:latin typeface="Dotum" pitchFamily="34" charset="-127"/>
                <a:ea typeface="Dotum" pitchFamily="34" charset="-127"/>
                <a:cs typeface="+mn-cs"/>
              </a:rPr>
              <a:t> There is an association between gender and smoothie size.</a:t>
            </a:r>
            <a:endParaRPr kumimoji="0" lang="en-US" sz="1600" b="1" i="0" u="none" strike="noStrike" kern="1200" cap="none" spc="0" normalizeH="0" baseline="0" noProof="0" dirty="0" smtClean="0">
              <a:ln>
                <a:noFill/>
              </a:ln>
              <a:solidFill>
                <a:srgbClr val="FFC000"/>
              </a:solidFill>
              <a:effectLst/>
              <a:uLnTx/>
              <a:uFillTx/>
              <a:latin typeface="Dotum" pitchFamily="34" charset="-127"/>
              <a:ea typeface="Dotum" pitchFamily="34" charset="-127"/>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Test for Independence:</a:t>
            </a:r>
            <a:br>
              <a:rPr lang="en-US" dirty="0" smtClean="0"/>
            </a:br>
            <a:r>
              <a:rPr lang="en-US" dirty="0" smtClean="0"/>
              <a:t>Gender v. Smoothie Size</a:t>
            </a:r>
            <a:endParaRPr lang="en-US" dirty="0"/>
          </a:p>
        </p:txBody>
      </p:sp>
      <p:sp>
        <p:nvSpPr>
          <p:cNvPr id="8" name="Content Placeholder 7"/>
          <p:cNvSpPr>
            <a:spLocks noGrp="1"/>
          </p:cNvSpPr>
          <p:nvPr>
            <p:ph idx="1"/>
          </p:nvPr>
        </p:nvSpPr>
        <p:spPr>
          <a:xfrm>
            <a:off x="838200" y="1524001"/>
            <a:ext cx="7772400" cy="1295400"/>
          </a:xfrm>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pPr>
              <a:buNone/>
            </a:pPr>
            <a:r>
              <a:rPr lang="en-US" i="1" dirty="0" smtClean="0"/>
              <a:t>      </a:t>
            </a:r>
          </a:p>
          <a:p>
            <a:pPr>
              <a:buNone/>
            </a:pPr>
            <a:r>
              <a:rPr lang="en-US" i="1" dirty="0" smtClean="0"/>
              <a:t>            x</a:t>
            </a:r>
            <a:r>
              <a:rPr lang="en-US" baseline="30000" dirty="0" smtClean="0"/>
              <a:t>2 =</a:t>
            </a:r>
          </a:p>
          <a:p>
            <a:pPr>
              <a:buNone/>
            </a:pPr>
            <a:r>
              <a:rPr lang="en-US" baseline="30000" dirty="0" smtClean="0"/>
              <a:t>		 </a:t>
            </a:r>
            <a:endParaRPr lang="en-US" baseline="30000" dirty="0"/>
          </a:p>
        </p:txBody>
      </p:sp>
      <p:graphicFrame>
        <p:nvGraphicFramePr>
          <p:cNvPr id="35842" name="Object 2"/>
          <p:cNvGraphicFramePr>
            <a:graphicFrameLocks noChangeAspect="1"/>
          </p:cNvGraphicFramePr>
          <p:nvPr/>
        </p:nvGraphicFramePr>
        <p:xfrm>
          <a:off x="2514600" y="1905000"/>
          <a:ext cx="4849091" cy="571500"/>
        </p:xfrm>
        <a:graphic>
          <a:graphicData uri="http://schemas.openxmlformats.org/presentationml/2006/ole">
            <p:oleObj spid="_x0000_s35842" name="Equation" r:id="rId3" imgW="3555720" imgH="419040" progId="Equation.3">
              <p:embed/>
            </p:oleObj>
          </a:graphicData>
        </a:graphic>
      </p:graphicFrame>
      <p:sp>
        <p:nvSpPr>
          <p:cNvPr id="10" name="TextBox 9"/>
          <p:cNvSpPr txBox="1"/>
          <p:nvPr/>
        </p:nvSpPr>
        <p:spPr>
          <a:xfrm>
            <a:off x="1219200" y="4664095"/>
            <a:ext cx="7010400" cy="1508105"/>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dirty="0" smtClean="0"/>
              <a:t>P(df=1|</a:t>
            </a:r>
            <a:r>
              <a:rPr lang="en-US" i="1" dirty="0" smtClean="0"/>
              <a:t>x</a:t>
            </a:r>
            <a:r>
              <a:rPr lang="en-US" baseline="30000" dirty="0" smtClean="0"/>
              <a:t>2</a:t>
            </a:r>
            <a:r>
              <a:rPr lang="en-US" dirty="0" smtClean="0"/>
              <a:t>&gt;0.00466) = .95        = .05</a:t>
            </a:r>
          </a:p>
          <a:p>
            <a:endParaRPr lang="en-US" dirty="0" smtClean="0"/>
          </a:p>
          <a:p>
            <a:r>
              <a:rPr lang="en-US" dirty="0" smtClean="0"/>
              <a:t>We fail to reject the H</a:t>
            </a:r>
            <a:r>
              <a:rPr lang="en-US" baseline="-25000" dirty="0" smtClean="0"/>
              <a:t>O</a:t>
            </a:r>
            <a:r>
              <a:rPr lang="en-US" dirty="0" smtClean="0"/>
              <a:t> because the P-value, .95, is greater than the alpha, .05.  We have sufficient evidence that gender has no association with smoothie size purchased.</a:t>
            </a:r>
            <a:endParaRPr lang="en-US" dirty="0"/>
          </a:p>
        </p:txBody>
      </p:sp>
      <p:graphicFrame>
        <p:nvGraphicFramePr>
          <p:cNvPr id="35843" name="Object 3"/>
          <p:cNvGraphicFramePr>
            <a:graphicFrameLocks noChangeAspect="1"/>
          </p:cNvGraphicFramePr>
          <p:nvPr/>
        </p:nvGraphicFramePr>
        <p:xfrm>
          <a:off x="3777343" y="4787900"/>
          <a:ext cx="413657" cy="241300"/>
        </p:xfrm>
        <a:graphic>
          <a:graphicData uri="http://schemas.openxmlformats.org/presentationml/2006/ole">
            <p:oleObj spid="_x0000_s35843" name="Equation" r:id="rId4" imgW="152280" imgH="139680" progId="Equation.3">
              <p:embed/>
            </p:oleObj>
          </a:graphicData>
        </a:graphic>
      </p:graphicFrame>
      <p:pic>
        <p:nvPicPr>
          <p:cNvPr id="35847" name="Picture 7" descr="http://www.kids-cooking-activities.com/images/smoothiedrinker.jpg"/>
          <p:cNvPicPr>
            <a:picLocks noChangeAspect="1" noChangeArrowheads="1"/>
          </p:cNvPicPr>
          <p:nvPr/>
        </p:nvPicPr>
        <p:blipFill>
          <a:blip r:embed="rId5" cstate="print"/>
          <a:srcRect/>
          <a:stretch>
            <a:fillRect/>
          </a:stretch>
        </p:blipFill>
        <p:spPr bwMode="auto">
          <a:xfrm>
            <a:off x="1828800" y="2867024"/>
            <a:ext cx="1704975" cy="1781176"/>
          </a:xfrm>
          <a:prstGeom prst="rect">
            <a:avLst/>
          </a:prstGeom>
          <a:noFill/>
        </p:spPr>
      </p:pic>
      <p:pic>
        <p:nvPicPr>
          <p:cNvPr id="35849" name="Picture 9" descr="http://charlottesmoothie.com/wp-content/uploads/2009/07/smoothie_291_20080506-115232.jpg"/>
          <p:cNvPicPr>
            <a:picLocks noChangeAspect="1" noChangeArrowheads="1"/>
          </p:cNvPicPr>
          <p:nvPr/>
        </p:nvPicPr>
        <p:blipFill>
          <a:blip r:embed="rId6" cstate="print"/>
          <a:srcRect/>
          <a:stretch>
            <a:fillRect/>
          </a:stretch>
        </p:blipFill>
        <p:spPr bwMode="auto">
          <a:xfrm>
            <a:off x="3657600" y="2819400"/>
            <a:ext cx="1857375" cy="1857376"/>
          </a:xfrm>
          <a:prstGeom prst="rect">
            <a:avLst/>
          </a:prstGeom>
          <a:noFill/>
        </p:spPr>
      </p:pic>
      <p:pic>
        <p:nvPicPr>
          <p:cNvPr id="35853" name="Picture 13" descr="http://photos3.fotosearch.com/bthumb/UNY/UNY062/u19134295.jpg"/>
          <p:cNvPicPr>
            <a:picLocks noChangeAspect="1" noChangeArrowheads="1"/>
          </p:cNvPicPr>
          <p:nvPr/>
        </p:nvPicPr>
        <p:blipFill>
          <a:blip r:embed="rId7" cstate="print"/>
          <a:srcRect/>
          <a:stretch>
            <a:fillRect/>
          </a:stretch>
        </p:blipFill>
        <p:spPr bwMode="auto">
          <a:xfrm>
            <a:off x="5638800" y="2819400"/>
            <a:ext cx="1609312" cy="1815818"/>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30F278B9-7B04-4C3E-B695-4323720639D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282</TotalTime>
  <Words>1194</Words>
  <Application>Microsoft Office PowerPoint</Application>
  <PresentationFormat>On-screen Show (4:3)</PresentationFormat>
  <Paragraphs>180</Paragraphs>
  <Slides>21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Office Theme</vt:lpstr>
      <vt:lpstr>Equation</vt:lpstr>
      <vt:lpstr>Slide 1</vt:lpstr>
      <vt:lpstr>About Planet Smoothie!</vt:lpstr>
      <vt:lpstr>Description of Topic</vt:lpstr>
      <vt:lpstr>Procedure</vt:lpstr>
      <vt:lpstr>1-Sample T-Interval Amount of $ Spent</vt:lpstr>
      <vt:lpstr>1-Sample T-Interval: Avg. Amount of $ Spent</vt:lpstr>
      <vt:lpstr>Test for Independence: Gender v. Smoothie Size</vt:lpstr>
      <vt:lpstr>Test for Independence:  Gender v. Smoothie Size</vt:lpstr>
      <vt:lpstr>Test for Independence: Gender v. Smoothie Size</vt:lpstr>
      <vt:lpstr>Test for Independence #2: Athletes v. Type of Smoothie</vt:lpstr>
      <vt:lpstr>Test for Independence #2: Athletes v. Type of Smoothie</vt:lpstr>
      <vt:lpstr>Test of Independence #2: Athletes v. Type of Smoothie</vt:lpstr>
      <vt:lpstr>1-Prop Z-Test : Amount of Regular Size Smoothies</vt:lpstr>
      <vt:lpstr>1-Prop Z-Test Mechanics</vt:lpstr>
      <vt:lpstr>Gender &amp; Smoothie Choice</vt:lpstr>
      <vt:lpstr>Money Spent</vt:lpstr>
      <vt:lpstr>Items Bought v. Gender</vt:lpstr>
      <vt:lpstr>Athlete v. Size</vt:lpstr>
      <vt:lpstr>Application</vt:lpstr>
      <vt:lpstr>Bias &amp; Error</vt:lpstr>
      <vt:lpstr>Conclusion/Opinions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Amanda VonderSchmalz</dc:creator>
  <cp:lastModifiedBy>Levin.M794</cp:lastModifiedBy>
  <cp:revision>36</cp:revision>
  <dcterms:modified xsi:type="dcterms:W3CDTF">2011-06-06T18:27:10Z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TC300079789990</vt:lpwstr>
  </property>
</Properties>
</file>